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59" r:id="rId4"/>
    <p:sldId id="260" r:id="rId5"/>
    <p:sldId id="264" r:id="rId6"/>
    <p:sldId id="265" r:id="rId7"/>
    <p:sldId id="267" r:id="rId8"/>
    <p:sldId id="273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5A631-9ADF-44C1-89D0-5DB2A558A304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6FC70-9170-4D00-BE2F-6E61C05BF3B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23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F0C9C4B-5193-8B76-081D-EC8918F34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AB792828-3310-4C7C-81D5-5317268D6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9DE8C083-9226-DC8C-CD37-0EBCB490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0790-FE8A-403F-9AEA-573B7763F081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1053828-4EAA-6BC0-27AF-9EECCB4E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8537097-FB0F-03E9-3096-08D8A2B2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93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509CE3E-ECE8-3952-E70A-312B079B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68D2C23D-10F6-2D0C-FBFF-E3A11AC3E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885B43E4-7C93-432C-D734-43404EB3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4636-1B14-4A81-A068-295D21E0A40C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74CBFA9C-23BE-E02D-D885-213EAE2D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E55DB017-E833-AE78-2324-02EACFF7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780EC0FD-5B9A-036D-6268-99EA40CCC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2EECD854-C9F0-1EEA-E33A-24EA8CEA4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A192F782-172B-5AF3-A960-E5BD06C4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E86F-2FED-49A6-A3BA-081192309798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1D191B1B-2023-060C-BDEC-1D1A5A83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204FE9B1-C94A-35B6-84E6-10CC0BA2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442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919F184-8D58-D3DA-37FF-FD71FE6F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B370123-1E8B-1717-7BFB-F1DB0CBFA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5C9AD44D-0486-C7FA-D7B2-D0A8FF6D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296E-D714-48C5-A282-CBE2309A42D7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7A99CEBA-BA61-BABC-AE8A-FFD1D153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67C0A642-AC42-5004-8CF4-77DF5A6A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16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DA6F39F-CCD1-229D-97DD-B935D2FA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3705426D-CB6F-DA64-140E-F706AE24C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D980EDE0-204F-8292-BD67-193FF63C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D15-CB40-4A2B-B405-CCC9237ECB91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F3899615-2055-EFC5-CD8D-33A5F737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493AD61F-BDAC-146C-7B02-AA19A139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24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CCA1390-F370-63C0-6E57-A6B943C6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D95B568-173F-2A9E-3BBF-5EE0814F6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A1951674-E397-C4B4-E74D-BF92A0E76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80632741-854E-961A-2D8C-79F851CD8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0DDF-6C58-4AC0-ADED-A4B024D84FAF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550C65F4-1A97-A7AB-DB56-92DFDB57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20D3997E-BDF2-6175-48F2-C53ADF07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51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A1C513D-E15E-BF27-88CD-A4D10C60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649B969A-E2FB-CCE2-D8E1-C561762CA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A4A957A4-B922-669E-24A3-DBE1E90F1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F4AE545A-CC8D-5235-80FE-CD361A715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F748C576-2DE9-44EF-075A-723FAF4E8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47385FFE-5E8A-A6EE-E11C-07387104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BA2-7BC6-4247-9F98-983DE518F26A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D59F2000-FF26-7AF2-1936-DD5FB2AE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A55173BA-1B9C-47E8-F1FC-D1BB14A6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79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2B6CF06-4337-9B6E-2A03-BEBC4243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F7916DAF-15FB-0B92-156C-BB6C6DEF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A8B6-12EF-4A07-A008-925179391127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F38DD006-9493-3C59-B8A1-D94BBB66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8899F970-90B3-1AC0-79C6-D2A1839D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40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A4FFAA81-F914-F30C-4FAD-B9968338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CE76-0B9E-4124-BC4B-86B251F2B23E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753C553C-E808-5EC2-B723-A0895086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F2E5DEC3-734C-5EE6-C320-F53AAD1E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36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D0D597C-C898-70DB-F5E7-260DDA20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1FE2993-80A8-0942-1820-31312908D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E97190DE-8F19-2598-91C5-17D2FAC2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BBAC867B-A7DA-AC52-E4D8-8457FE0E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9193-FF2A-4230-A2ED-4E3D43A8165B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075DDF5D-87D7-D216-D98D-775CF14C1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A1DB6FB2-3867-6EDC-56C6-651BA7B8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9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EBC9CE8-F9EB-EAC1-27CE-2E0BC806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C4B8C3AD-C9B0-5598-2779-9A2DCAEDF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E128C1DD-E7CF-7326-86E8-DD0515999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58103B77-9B34-2107-1D05-55EC3F28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65CC-6CE6-450E-B3B8-AC60E3DBC1CD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270E28A9-04CB-77FD-E4AA-79AD70D5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A24A9A9D-B85C-D2FD-A652-38B02F4C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82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79086E97-11AB-06F3-0400-BA6639B2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1B0978AD-09DD-908E-CDF8-F69BDB6B7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F65B92AC-8D55-F8D5-6980-560AF61F7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5349-816D-449D-AEBA-7A76CC0BC2B4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6177BD7B-11B5-C5DE-4345-5CE9F3534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84EF0E65-A2F4-F5E4-8CFC-12753FE08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595B2-25C9-4B13-8EE1-8AB0096AF4F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801D23-2C50-1346-5CEC-3C77CDD78508}"/>
              </a:ext>
            </a:extLst>
          </p:cNvPr>
          <p:cNvSpPr txBox="1"/>
          <p:nvPr userDrawn="1"/>
        </p:nvSpPr>
        <p:spPr>
          <a:xfrm>
            <a:off x="8756374" y="6311900"/>
            <a:ext cx="353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>
                    <a:lumMod val="50000"/>
                  </a:schemeClr>
                </a:solidFill>
              </a:rPr>
              <a:t>Shiny Vincent</a:t>
            </a:r>
          </a:p>
        </p:txBody>
      </p:sp>
    </p:spTree>
    <p:extLst>
      <p:ext uri="{BB962C8B-B14F-4D97-AF65-F5344CB8AC3E}">
        <p14:creationId xmlns:p14="http://schemas.microsoft.com/office/powerpoint/2010/main" val="27312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="" xmlns:a16="http://schemas.microsoft.com/office/drawing/2014/main" id="{19D346F7-73EF-3EF2-129C-0DA216865986}"/>
              </a:ext>
            </a:extLst>
          </p:cNvPr>
          <p:cNvSpPr/>
          <p:nvPr/>
        </p:nvSpPr>
        <p:spPr>
          <a:xfrm>
            <a:off x="404997" y="5663189"/>
            <a:ext cx="3287343" cy="89148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Afbeelding 22" descr="Afbeelding met tekst, Lettertype, wit, schermopname">
            <a:extLst>
              <a:ext uri="{FF2B5EF4-FFF2-40B4-BE49-F238E27FC236}">
                <a16:creationId xmlns="" xmlns:a16="http://schemas.microsoft.com/office/drawing/2014/main" id="{D4B2E18C-A9FD-828C-1F89-6BD77ACA7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15" y="5411671"/>
            <a:ext cx="3810000" cy="1143000"/>
          </a:xfrm>
          <a:prstGeom prst="rect">
            <a:avLst/>
          </a:prstGeom>
        </p:spPr>
      </p:pic>
      <p:pic>
        <p:nvPicPr>
          <p:cNvPr id="25" name="Afbeelding 24" descr="Afbeelding met Menselijk gezicht, persoon, kleding, glimlach&#10;&#10;Automatisch gegenereerde beschrijving">
            <a:extLst>
              <a:ext uri="{FF2B5EF4-FFF2-40B4-BE49-F238E27FC236}">
                <a16:creationId xmlns="" xmlns:a16="http://schemas.microsoft.com/office/drawing/2014/main" id="{2F53C7AF-10E4-884B-63A1-C6FAEC14D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91" y="5572278"/>
            <a:ext cx="2950773" cy="1073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Digital Media literacy </a:t>
            </a:r>
            <a:r>
              <a:rPr lang="en-US" dirty="0" smtClean="0"/>
              <a:t>syllabus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Module 3</a:t>
            </a:r>
            <a:br>
              <a:rPr lang="en-US" dirty="0" smtClean="0"/>
            </a:br>
            <a:r>
              <a:rPr lang="en-IN" b="1" dirty="0"/>
              <a:t>Digital story telling </a:t>
            </a:r>
            <a:r>
              <a:rPr lang="en-IN" b="1" dirty="0" smtClean="0"/>
              <a:t/>
            </a:r>
            <a:br>
              <a:rPr lang="en-IN" b="1" dirty="0" smtClean="0"/>
            </a:b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5" y="4172799"/>
            <a:ext cx="2734279" cy="92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A69C916-1EA5-7E2A-7798-F03C280E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IN" sz="2000" b="1" dirty="0"/>
              <a:t/>
            </a:r>
            <a:br>
              <a:rPr lang="en-IN" sz="2000" b="1" dirty="0"/>
            </a:br>
            <a:endParaRPr lang="en-GB" sz="2000" dirty="0"/>
          </a:p>
        </p:txBody>
      </p:sp>
      <p:pic>
        <p:nvPicPr>
          <p:cNvPr id="6150" name="Picture 6" descr="Fresher Content Writer Resume Examples and Writing Tip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6838" y="1877136"/>
            <a:ext cx="6172200" cy="32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Storytelling in Digital Format:</a:t>
            </a:r>
            <a:endParaRPr lang="en-US" dirty="0"/>
          </a:p>
          <a:p>
            <a:r>
              <a:rPr lang="en-US" dirty="0"/>
              <a:t>Leverage the power of storytelling in blog posts, articles, or social media updates.</a:t>
            </a:r>
          </a:p>
          <a:p>
            <a:r>
              <a:rPr lang="en-US" dirty="0"/>
              <a:t>Create a narrative that resonates with the audience.</a:t>
            </a:r>
          </a:p>
          <a:p>
            <a:r>
              <a:rPr lang="en-US" b="1" dirty="0"/>
              <a:t>Editing for Online Reading Habits:</a:t>
            </a:r>
            <a:endParaRPr lang="en-US" dirty="0"/>
          </a:p>
          <a:p>
            <a:r>
              <a:rPr lang="en-US" dirty="0"/>
              <a:t>Edit for clarity and brevity.</a:t>
            </a:r>
          </a:p>
          <a:p>
            <a:r>
              <a:rPr lang="en-US" dirty="0"/>
              <a:t>Break up long sentences and paragraphs for better online readability.</a:t>
            </a:r>
          </a:p>
          <a:p>
            <a:endParaRPr lang="en-IN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="" xmlns:a16="http://schemas.microsoft.com/office/drawing/2014/main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="" xmlns:a16="http://schemas.microsoft.com/office/drawing/2014/main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12:27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="" xmlns:a16="http://schemas.microsoft.com/office/drawing/2014/main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10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="" xmlns:a16="http://schemas.microsoft.com/office/drawing/2014/main" id="{EF5BB2A6-1F0C-1CAC-400D-2750C6A63CF5}"/>
              </a:ext>
            </a:extLst>
          </p:cNvPr>
          <p:cNvCxnSpPr/>
          <p:nvPr/>
        </p:nvCxnSpPr>
        <p:spPr>
          <a:xfrm flipH="1">
            <a:off x="7694762" y="785004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="" xmlns:a16="http://schemas.microsoft.com/office/drawing/2014/main" id="{72CC3292-84FE-BF04-37EB-627CD9252B2C}"/>
              </a:ext>
            </a:extLst>
          </p:cNvPr>
          <p:cNvCxnSpPr/>
          <p:nvPr/>
        </p:nvCxnSpPr>
        <p:spPr>
          <a:xfrm flipH="1">
            <a:off x="7552426" y="871268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="" xmlns:a16="http://schemas.microsoft.com/office/drawing/2014/main" id="{3E0CD766-F1B2-AF5C-F002-DBD9E8BCAACE}"/>
              </a:ext>
            </a:extLst>
          </p:cNvPr>
          <p:cNvCxnSpPr/>
          <p:nvPr/>
        </p:nvCxnSpPr>
        <p:spPr>
          <a:xfrm flipH="1">
            <a:off x="11463285" y="4615548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="" xmlns:a16="http://schemas.microsoft.com/office/drawing/2014/main" id="{25709378-95AB-AC56-CE6C-9D9AD389AEEB}"/>
              </a:ext>
            </a:extLst>
          </p:cNvPr>
          <p:cNvCxnSpPr/>
          <p:nvPr/>
        </p:nvCxnSpPr>
        <p:spPr>
          <a:xfrm flipH="1">
            <a:off x="11463285" y="4542016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28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="" xmlns:a16="http://schemas.microsoft.com/office/drawing/2014/main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="" xmlns:a16="http://schemas.microsoft.com/office/drawing/2014/main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12:27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="" xmlns:a16="http://schemas.microsoft.com/office/drawing/2014/main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="" xmlns:a16="http://schemas.microsoft.com/office/drawing/2014/main" id="{EF5BB2A6-1F0C-1CAC-400D-2750C6A63CF5}"/>
              </a:ext>
            </a:extLst>
          </p:cNvPr>
          <p:cNvCxnSpPr/>
          <p:nvPr/>
        </p:nvCxnSpPr>
        <p:spPr>
          <a:xfrm flipH="1">
            <a:off x="250167" y="725011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="" xmlns:a16="http://schemas.microsoft.com/office/drawing/2014/main" id="{72CC3292-84FE-BF04-37EB-627CD9252B2C}"/>
              </a:ext>
            </a:extLst>
          </p:cNvPr>
          <p:cNvCxnSpPr/>
          <p:nvPr/>
        </p:nvCxnSpPr>
        <p:spPr>
          <a:xfrm flipH="1">
            <a:off x="107831" y="81127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="" xmlns:a16="http://schemas.microsoft.com/office/drawing/2014/main" id="{3E0CD766-F1B2-AF5C-F002-DBD9E8BCAACE}"/>
              </a:ext>
            </a:extLst>
          </p:cNvPr>
          <p:cNvCxnSpPr/>
          <p:nvPr/>
        </p:nvCxnSpPr>
        <p:spPr>
          <a:xfrm flipH="1">
            <a:off x="4018690" y="455555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="" xmlns:a16="http://schemas.microsoft.com/office/drawing/2014/main" id="{25709378-95AB-AC56-CE6C-9D9AD389AEEB}"/>
              </a:ext>
            </a:extLst>
          </p:cNvPr>
          <p:cNvCxnSpPr/>
          <p:nvPr/>
        </p:nvCxnSpPr>
        <p:spPr>
          <a:xfrm flipH="1">
            <a:off x="4018690" y="4482023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1">
            <a:extLst>
              <a:ext uri="{FF2B5EF4-FFF2-40B4-BE49-F238E27FC236}">
                <a16:creationId xmlns="" xmlns:a16="http://schemas.microsoft.com/office/drawing/2014/main" id="{55CAA242-C37A-0BEC-C575-329A1BFB0BFE}"/>
              </a:ext>
            </a:extLst>
          </p:cNvPr>
          <p:cNvSpPr txBox="1">
            <a:spLocks/>
          </p:cNvSpPr>
          <p:nvPr/>
        </p:nvSpPr>
        <p:spPr>
          <a:xfrm>
            <a:off x="5088147" y="577947"/>
            <a:ext cx="6996022" cy="4381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Impact on Media Industries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Publishing and Journalism:</a:t>
            </a:r>
            <a:endParaRPr lang="en-US" dirty="0"/>
          </a:p>
          <a:p>
            <a:pPr lvl="1"/>
            <a:r>
              <a:rPr lang="en-US" dirty="0"/>
              <a:t>Decline of traditional print media.</a:t>
            </a:r>
          </a:p>
          <a:p>
            <a:pPr lvl="1"/>
            <a:r>
              <a:rPr lang="en-US" dirty="0"/>
              <a:t>Adaptation to digital formats, paywalls, and content distribution challenges.</a:t>
            </a:r>
          </a:p>
          <a:p>
            <a:r>
              <a:rPr lang="en-US" b="1" dirty="0"/>
              <a:t>Entertainment and Broadcasting: </a:t>
            </a:r>
            <a:r>
              <a:rPr lang="en-US" dirty="0"/>
              <a:t>Shift from traditional TV and radio to online streaming.</a:t>
            </a:r>
          </a:p>
          <a:p>
            <a:r>
              <a:rPr lang="en-US" dirty="0"/>
              <a:t>The rise of online influencers and content creators.</a:t>
            </a:r>
          </a:p>
          <a:p>
            <a:endParaRPr lang="en-IN" dirty="0"/>
          </a:p>
        </p:txBody>
      </p:sp>
      <p:pic>
        <p:nvPicPr>
          <p:cNvPr id="7170" name="Picture 2" descr="How to start content writing: a stepwise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394">
            <a:off x="7733052" y="458947"/>
            <a:ext cx="1906184" cy="190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2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Multimedia </a:t>
            </a:r>
            <a:r>
              <a:rPr lang="en-US" dirty="0" smtClean="0"/>
              <a:t>storytelling techniques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combines various forms of media to create a richer and more engaging narrative</a:t>
            </a:r>
            <a:r>
              <a:rPr lang="en-US" dirty="0" smtClean="0"/>
              <a:t>.</a:t>
            </a:r>
          </a:p>
          <a:p>
            <a:r>
              <a:rPr lang="en-US" b="1" dirty="0"/>
              <a:t>Visual Storytelling:</a:t>
            </a:r>
            <a:endParaRPr lang="en-US" dirty="0"/>
          </a:p>
          <a:p>
            <a:pPr lvl="1"/>
            <a:r>
              <a:rPr lang="en-US" dirty="0"/>
              <a:t>Use images, </a:t>
            </a:r>
            <a:r>
              <a:rPr lang="en-US" dirty="0" err="1"/>
              <a:t>infographics</a:t>
            </a:r>
            <a:r>
              <a:rPr lang="en-US" dirty="0"/>
              <a:t>, and videos to complement the narrative.</a:t>
            </a:r>
          </a:p>
          <a:p>
            <a:pPr lvl="1"/>
            <a:r>
              <a:rPr lang="en-US" dirty="0"/>
              <a:t>Encourage students to create a storyboard for their stories, incorporating visuals strategically.</a:t>
            </a:r>
          </a:p>
          <a:p>
            <a:r>
              <a:rPr lang="en-US" b="1" dirty="0"/>
              <a:t>Audio Elements:</a:t>
            </a:r>
            <a:endParaRPr lang="en-US" dirty="0"/>
          </a:p>
          <a:p>
            <a:pPr lvl="1"/>
            <a:r>
              <a:rPr lang="en-US" dirty="0"/>
              <a:t>Utilize background music, sound effects, or voiceovers to enhance emotional impact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Assignment: Have students create a short audio story, focusing on the effective use of sound.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296E-D714-48C5-A282-CBE2309A42D7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12</a:t>
            </a:fld>
            <a:endParaRPr lang="nl-NL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24934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Digital Platforms:</a:t>
            </a:r>
            <a:endParaRPr lang="en-US" dirty="0"/>
          </a:p>
          <a:p>
            <a:r>
              <a:rPr lang="en-US" dirty="0"/>
              <a:t>Explore digital tools and platforms like podcasts, blogs, or social media for </a:t>
            </a:r>
            <a:r>
              <a:rPr lang="en-US" dirty="0" smtClean="0"/>
              <a:t>storytelling.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Assignment</a:t>
            </a:r>
            <a:r>
              <a:rPr lang="en-US" dirty="0"/>
              <a:t>: Create a multimedia story suitable for a specific digital platform.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296E-D714-48C5-A282-CBE2309A42D7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13</a:t>
            </a:fld>
            <a:endParaRPr lang="nl-NL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242" name="Picture 2" descr="Digital Storytelling: Benefits, Examples, Tools &amp; Tips | Research.c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65" y="1742471"/>
            <a:ext cx="5373323" cy="421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12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Assignment: Multimedia Storytelling Project</a:t>
            </a:r>
            <a:br>
              <a:rPr lang="en-IN" dirty="0"/>
            </a:b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296E-D714-48C5-A282-CBE2309A42D7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14</a:t>
            </a:fld>
            <a:endParaRPr lang="nl-NL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54424" y="2505075"/>
            <a:ext cx="5157787" cy="3684588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Choose a Story:</a:t>
            </a:r>
            <a:r>
              <a:rPr lang="en-US" dirty="0"/>
              <a:t> Select a short story or create your own narrative.</a:t>
            </a:r>
          </a:p>
          <a:p>
            <a:r>
              <a:rPr lang="en-US" b="1" dirty="0"/>
              <a:t>Multimedia Elements:</a:t>
            </a:r>
            <a:r>
              <a:rPr lang="en-US" dirty="0"/>
              <a:t> Incorporate at least three different multimedia elements into your storytelling project (visuals, audio, interactive features, etc.).</a:t>
            </a:r>
          </a:p>
          <a:p>
            <a:r>
              <a:rPr lang="en-US" b="1" dirty="0"/>
              <a:t>Platform Selection:</a:t>
            </a:r>
            <a:r>
              <a:rPr lang="en-US" dirty="0"/>
              <a:t> Decide on the platform where your story will be presented (e.g., blog, podcast, social media, etc.).</a:t>
            </a:r>
          </a:p>
          <a:p>
            <a:r>
              <a:rPr lang="en-US" b="1" dirty="0"/>
              <a:t>Storyboarding:</a:t>
            </a:r>
            <a:r>
              <a:rPr lang="en-US" dirty="0"/>
              <a:t> Create a storyboard outlining the sequence of your story and how each multimedia element will be integrated.</a:t>
            </a:r>
          </a:p>
          <a:p>
            <a:r>
              <a:rPr lang="en-US" b="1" dirty="0"/>
              <a:t>Presentation:</a:t>
            </a:r>
            <a:r>
              <a:rPr lang="en-US" dirty="0"/>
              <a:t> Prepare a short presentation to explain your choices of multimedia elements, platform, and the overall impact you aim to achieve.</a:t>
            </a:r>
          </a:p>
          <a:p>
            <a:endParaRPr lang="en-IN" dirty="0"/>
          </a:p>
        </p:txBody>
      </p:sp>
      <p:pic>
        <p:nvPicPr>
          <p:cNvPr id="15" name="Picture 2" descr="Visual storytelling for UX design with examples - Justinmin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7575" y="1374043"/>
            <a:ext cx="5744611" cy="413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1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Podcasting and Narrative Strategies.</a:t>
            </a:r>
            <a:br>
              <a:rPr lang="en-IN" smtClean="0"/>
            </a:br>
            <a:endParaRPr lang="en-IN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Podcasting is a dynamic and accessible medium for storytelling, allowing </a:t>
            </a:r>
            <a:r>
              <a:rPr lang="en-US" dirty="0" smtClean="0"/>
              <a:t>people to </a:t>
            </a:r>
            <a:r>
              <a:rPr lang="en-US" dirty="0"/>
              <a:t>explore their creativity and communication skills.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296E-D714-48C5-A282-CBE2309A42D7}" type="datetime2">
              <a:rPr lang="en-GB" smtClean="0"/>
              <a:pPr/>
              <a:t>Friday, 24 November 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pPr/>
              <a:t>15</a:t>
            </a:fld>
            <a:endParaRPr lang="nl-NL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/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6" name="Picture 4" descr="How to Start a Podcast STEP-BY-STEP | 2023 Complete Tut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09" y="1462330"/>
            <a:ext cx="4817181" cy="32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570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100" y="1978819"/>
            <a:ext cx="5157787" cy="368458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Character Development:</a:t>
            </a:r>
            <a:endParaRPr lang="en-US" dirty="0"/>
          </a:p>
          <a:p>
            <a:r>
              <a:rPr lang="en-US" dirty="0"/>
              <a:t>Introduce compelling characters to captivate the audience.</a:t>
            </a:r>
          </a:p>
          <a:p>
            <a:r>
              <a:rPr lang="en-US" b="1" dirty="0"/>
              <a:t>Plot Structure:</a:t>
            </a:r>
            <a:endParaRPr lang="en-US" dirty="0"/>
          </a:p>
          <a:p>
            <a:r>
              <a:rPr lang="en-US" dirty="0"/>
              <a:t>Follow a clear and engaging plot structure (introduction, rising action, climax, falling action, resolution).</a:t>
            </a:r>
          </a:p>
          <a:p>
            <a:r>
              <a:rPr lang="en-US" b="1" dirty="0"/>
              <a:t>Use of Sound:</a:t>
            </a:r>
            <a:endParaRPr lang="en-US" dirty="0"/>
          </a:p>
          <a:p>
            <a:r>
              <a:rPr lang="en-US" dirty="0"/>
              <a:t>Leverage background music, sound effects, and varied tones of voice.</a:t>
            </a:r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BA2-7BC6-4247-9F98-983DE518F26A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16</a:t>
            </a:fld>
            <a:endParaRPr lang="nl-NL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338" name="Picture 2" descr="Beginners Guide to Podcasting: 3 Ways You Can Use Podcasting to Promote and  Grow Your Business - Indianapolis News | Indiana Weather | Indiana Traffic  | WISH-TV |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99" y="2845510"/>
            <a:ext cx="5183188" cy="25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160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Narrative Voice:</a:t>
            </a:r>
            <a:endParaRPr lang="en-US" dirty="0"/>
          </a:p>
          <a:p>
            <a:r>
              <a:rPr lang="en-US" dirty="0"/>
              <a:t>Develop a consistent and engaging narrative voice.</a:t>
            </a:r>
          </a:p>
          <a:p>
            <a:r>
              <a:rPr lang="en-US" dirty="0"/>
              <a:t>Assignment: Record a short monologue experimenting with different narrative styles.</a:t>
            </a:r>
          </a:p>
          <a:p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BA2-7BC6-4247-9F98-983DE518F26A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17</a:t>
            </a:fld>
            <a:endParaRPr lang="nl-NL"/>
          </a:p>
        </p:txBody>
      </p:sp>
      <p:pic>
        <p:nvPicPr>
          <p:cNvPr id="15362" name="Picture 2" descr="Top 10 Podcasts About Podcasting | We Edit Podcas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3" y="2568852"/>
            <a:ext cx="5157787" cy="268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355425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Assignment…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Choose </a:t>
            </a:r>
            <a:r>
              <a:rPr lang="en-US" b="1" dirty="0"/>
              <a:t>a Topic:</a:t>
            </a:r>
            <a:r>
              <a:rPr lang="en-US" dirty="0"/>
              <a:t> Select a topic that interests you and your potential </a:t>
            </a:r>
            <a:r>
              <a:rPr lang="en-US" dirty="0" smtClean="0"/>
              <a:t>audience. </a:t>
            </a:r>
          </a:p>
          <a:p>
            <a:pPr marL="0" indent="0">
              <a:buNone/>
            </a:pPr>
            <a:r>
              <a:rPr lang="en-US" b="1" dirty="0" smtClean="0"/>
              <a:t>Narrative </a:t>
            </a:r>
            <a:r>
              <a:rPr lang="en-US" b="1" dirty="0"/>
              <a:t>Elements:</a:t>
            </a:r>
            <a:r>
              <a:rPr lang="en-US" dirty="0"/>
              <a:t> Incorporate at least three narrative strategies discussed (character development, plot structure, use of sound, interview techniques, narrative voice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b="1" dirty="0" smtClean="0"/>
              <a:t>Script </a:t>
            </a:r>
            <a:r>
              <a:rPr lang="en-US" b="1" dirty="0"/>
              <a:t>Writing:</a:t>
            </a:r>
            <a:r>
              <a:rPr lang="en-US" dirty="0"/>
              <a:t> Write a script for your podcast episode, ensuring clarity and engaging storytelling.</a:t>
            </a:r>
          </a:p>
          <a:p>
            <a:pPr marL="0" indent="0">
              <a:buNone/>
            </a:pPr>
            <a:r>
              <a:rPr lang="en-US" b="1" dirty="0"/>
              <a:t>Recording:</a:t>
            </a:r>
            <a:r>
              <a:rPr lang="en-US" dirty="0"/>
              <a:t> Record your podcast episode, paying attention to tone, pacing, and the use of </a:t>
            </a:r>
            <a:r>
              <a:rPr lang="en-US" dirty="0" smtClean="0"/>
              <a:t>sound.</a:t>
            </a:r>
          </a:p>
          <a:p>
            <a:pPr marL="0" indent="0">
              <a:buNone/>
            </a:pPr>
            <a:r>
              <a:rPr lang="en-US" b="1" dirty="0" smtClean="0"/>
              <a:t>Editing</a:t>
            </a:r>
            <a:r>
              <a:rPr lang="en-US" b="1" dirty="0"/>
              <a:t>:</a:t>
            </a:r>
            <a:r>
              <a:rPr lang="en-US" dirty="0"/>
              <a:t> Edit your podcast for a polished final product.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Presentation</a:t>
            </a:r>
            <a:r>
              <a:rPr lang="en-US" b="1" dirty="0"/>
              <a:t>:</a:t>
            </a:r>
            <a:r>
              <a:rPr lang="en-US" dirty="0"/>
              <a:t> Share your podcast episode with the class, discussing the narrative strategies employed.</a:t>
            </a:r>
          </a:p>
          <a:p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BA2-7BC6-4247-9F98-983DE518F26A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18</a:t>
            </a:fld>
            <a:endParaRPr lang="nl-NL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6386" name="Picture 2" descr="Why Podcasting, Why Now? | Webinars, Webcasts, LMS, eLearning Marketing  Platfor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895992"/>
            <a:ext cx="5157787" cy="290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829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Conclusion…</a:t>
            </a:r>
            <a:endParaRPr lang="en-IN" dirty="0"/>
          </a:p>
        </p:txBody>
      </p:sp>
      <p:sp>
        <p:nvSpPr>
          <p:cNvPr id="13" name="AutoShape 4" descr="36 Digital Storytelling Sites and Apps From edshelf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54864" y="1715294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igital </a:t>
            </a:r>
            <a:r>
              <a:rPr lang="en-US" dirty="0"/>
              <a:t>storytelling is not merely a feature of the digital age; it is the heartbeat of effective communication in the digital </a:t>
            </a:r>
            <a:r>
              <a:rPr lang="en-US" dirty="0" smtClean="0"/>
              <a:t>realm information.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BA2-7BC6-4247-9F98-983DE518F26A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19</a:t>
            </a:fld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838200" y="2854324"/>
            <a:ext cx="5183187" cy="3684588"/>
          </a:xfrm>
        </p:spPr>
        <p:txBody>
          <a:bodyPr>
            <a:normAutofit/>
          </a:bodyPr>
          <a:lstStyle/>
          <a:p>
            <a:r>
              <a:rPr lang="en-US" dirty="0"/>
              <a:t>. It bridges the gap between information and emotion, making content not just consumable but memorable. </a:t>
            </a:r>
            <a:endParaRPr lang="en-IN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AutoShape 6" descr="How to Use Digital Storytelling to Achieve Marketing Success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AutoShape 10" descr="How to Use Digital Storytelling to Achieve Marketing Success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7420" name="Picture 12" descr="Digital Storytelling Wheel for Teachers - Educators Technology | Digital  storytelling, Educational technology, Mobile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5752">
            <a:off x="6035143" y="3435492"/>
            <a:ext cx="3632728" cy="236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44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0DDF-6C58-4AC0-ADED-A4B024D84FAF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2</a:t>
            </a:fld>
            <a:endParaRPr lang="nl-NL"/>
          </a:p>
        </p:txBody>
      </p:sp>
      <p:pic>
        <p:nvPicPr>
          <p:cNvPr id="13314" name="Picture 2" descr="5 Designers' Tips to Improve your Visual Storytelling | by SolveoCo | Medi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10" y="1690688"/>
            <a:ext cx="10515600" cy="322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9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A69C916-1EA5-7E2A-7798-F03C280E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685" y="-80498"/>
            <a:ext cx="10515600" cy="1325563"/>
          </a:xfrm>
        </p:spPr>
        <p:txBody>
          <a:bodyPr anchor="ctr">
            <a:noAutofit/>
          </a:bodyPr>
          <a:lstStyle/>
          <a:p>
            <a:pPr algn="l"/>
            <a:r>
              <a:rPr lang="en-IN" dirty="0"/>
              <a:t/>
            </a:r>
            <a:br>
              <a:rPr lang="en-IN" dirty="0"/>
            </a:br>
            <a:r>
              <a:rPr lang="en-IN" sz="1800" dirty="0"/>
              <a:t/>
            </a:r>
            <a:br>
              <a:rPr lang="en-IN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IN" sz="1800" dirty="0"/>
              <a:t/>
            </a:r>
            <a:br>
              <a:rPr lang="en-IN" sz="1800" dirty="0"/>
            </a:b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958" y="965543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Introduction:</a:t>
            </a:r>
            <a:endParaRPr lang="en-US" dirty="0"/>
          </a:p>
          <a:p>
            <a:r>
              <a:rPr lang="en-US" dirty="0"/>
              <a:t>Storytelling is an ancient art form that transcends time and culture.</a:t>
            </a:r>
          </a:p>
          <a:p>
            <a:r>
              <a:rPr lang="en-US" dirty="0"/>
              <a:t>It is a powerful tool that goes beyond entertainment; it is a fundamental aspect of human communication.</a:t>
            </a:r>
          </a:p>
          <a:p>
            <a:pPr marL="0" indent="0">
              <a:buNone/>
            </a:pPr>
            <a:r>
              <a:rPr lang="en-US" i="1" dirty="0"/>
              <a:t>Live Example:</a:t>
            </a:r>
            <a:endParaRPr lang="en-US" dirty="0"/>
          </a:p>
          <a:p>
            <a:r>
              <a:rPr lang="en-US" b="1" dirty="0"/>
              <a:t>TED Talk Clip:</a:t>
            </a:r>
            <a:r>
              <a:rPr lang="en-US" dirty="0"/>
              <a:t> Show a brief clip from a TED Talk where a speaker effectively uses storytelling to convey a message or share an idea.</a:t>
            </a:r>
          </a:p>
          <a:p>
            <a:endParaRPr lang="en-IN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="" xmlns:a16="http://schemas.microsoft.com/office/drawing/2014/main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="" xmlns:a16="http://schemas.microsoft.com/office/drawing/2014/main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12:27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="" xmlns:a16="http://schemas.microsoft.com/office/drawing/2014/main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3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="" xmlns:a16="http://schemas.microsoft.com/office/drawing/2014/main" id="{EF5BB2A6-1F0C-1CAC-400D-2750C6A63CF5}"/>
              </a:ext>
            </a:extLst>
          </p:cNvPr>
          <p:cNvCxnSpPr/>
          <p:nvPr/>
        </p:nvCxnSpPr>
        <p:spPr>
          <a:xfrm flipH="1">
            <a:off x="7694762" y="785004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="" xmlns:a16="http://schemas.microsoft.com/office/drawing/2014/main" id="{72CC3292-84FE-BF04-37EB-627CD9252B2C}"/>
              </a:ext>
            </a:extLst>
          </p:cNvPr>
          <p:cNvCxnSpPr/>
          <p:nvPr/>
        </p:nvCxnSpPr>
        <p:spPr>
          <a:xfrm flipH="1">
            <a:off x="7552426" y="871268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="" xmlns:a16="http://schemas.microsoft.com/office/drawing/2014/main" id="{3E0CD766-F1B2-AF5C-F002-DBD9E8BCAACE}"/>
              </a:ext>
            </a:extLst>
          </p:cNvPr>
          <p:cNvCxnSpPr/>
          <p:nvPr/>
        </p:nvCxnSpPr>
        <p:spPr>
          <a:xfrm flipH="1">
            <a:off x="11463285" y="4615548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="" xmlns:a16="http://schemas.microsoft.com/office/drawing/2014/main" id="{25709378-95AB-AC56-CE6C-9D9AD389AEEB}"/>
              </a:ext>
            </a:extLst>
          </p:cNvPr>
          <p:cNvCxnSpPr/>
          <p:nvPr/>
        </p:nvCxnSpPr>
        <p:spPr>
          <a:xfrm flipH="1">
            <a:off x="11463285" y="4542016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The World of Digital Storytelling | by Kyle Klocke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715" y="1657649"/>
            <a:ext cx="4861402" cy="312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09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="" xmlns:a16="http://schemas.microsoft.com/office/drawing/2014/main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="" xmlns:a16="http://schemas.microsoft.com/office/drawing/2014/main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12:27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="" xmlns:a16="http://schemas.microsoft.com/office/drawing/2014/main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4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="" xmlns:a16="http://schemas.microsoft.com/office/drawing/2014/main" id="{EF5BB2A6-1F0C-1CAC-400D-2750C6A63CF5}"/>
              </a:ext>
            </a:extLst>
          </p:cNvPr>
          <p:cNvCxnSpPr/>
          <p:nvPr/>
        </p:nvCxnSpPr>
        <p:spPr>
          <a:xfrm flipH="1">
            <a:off x="250167" y="725011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="" xmlns:a16="http://schemas.microsoft.com/office/drawing/2014/main" id="{72CC3292-84FE-BF04-37EB-627CD9252B2C}"/>
              </a:ext>
            </a:extLst>
          </p:cNvPr>
          <p:cNvCxnSpPr/>
          <p:nvPr/>
        </p:nvCxnSpPr>
        <p:spPr>
          <a:xfrm flipH="1">
            <a:off x="107831" y="81127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="" xmlns:a16="http://schemas.microsoft.com/office/drawing/2014/main" id="{3E0CD766-F1B2-AF5C-F002-DBD9E8BCAACE}"/>
              </a:ext>
            </a:extLst>
          </p:cNvPr>
          <p:cNvCxnSpPr/>
          <p:nvPr/>
        </p:nvCxnSpPr>
        <p:spPr>
          <a:xfrm flipH="1">
            <a:off x="4018690" y="455555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="" xmlns:a16="http://schemas.microsoft.com/office/drawing/2014/main" id="{25709378-95AB-AC56-CE6C-9D9AD389AEEB}"/>
              </a:ext>
            </a:extLst>
          </p:cNvPr>
          <p:cNvCxnSpPr/>
          <p:nvPr/>
        </p:nvCxnSpPr>
        <p:spPr>
          <a:xfrm flipH="1">
            <a:off x="4018690" y="4482023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1">
            <a:extLst>
              <a:ext uri="{FF2B5EF4-FFF2-40B4-BE49-F238E27FC236}">
                <a16:creationId xmlns="" xmlns:a16="http://schemas.microsoft.com/office/drawing/2014/main" id="{55CAA242-C37A-0BEC-C575-329A1BFB0BFE}"/>
              </a:ext>
            </a:extLst>
          </p:cNvPr>
          <p:cNvSpPr txBox="1">
            <a:spLocks/>
          </p:cNvSpPr>
          <p:nvPr/>
        </p:nvSpPr>
        <p:spPr>
          <a:xfrm>
            <a:off x="6065949" y="665017"/>
            <a:ext cx="6018220" cy="4294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Elements of a Compelling Story</a:t>
            </a:r>
            <a:endParaRPr lang="en-US" sz="2800" dirty="0"/>
          </a:p>
          <a:p>
            <a:r>
              <a:rPr lang="en-US" sz="2800" dirty="0"/>
              <a:t>Characters, plot, setting, conflict, resolution, etc.</a:t>
            </a:r>
          </a:p>
          <a:p>
            <a:r>
              <a:rPr lang="en-US" sz="2800" dirty="0"/>
              <a:t>Provide examples from famous stories or movies.</a:t>
            </a:r>
          </a:p>
          <a:p>
            <a:pPr algn="l"/>
            <a:endParaRPr lang="en-US" sz="2800" dirty="0"/>
          </a:p>
        </p:txBody>
      </p:sp>
      <p:pic>
        <p:nvPicPr>
          <p:cNvPr id="1026" name="Picture 2" descr="The Lost Art of Storytelling | The Curious R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7" y="1015415"/>
            <a:ext cx="5614816" cy="351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="" xmlns:a16="http://schemas.microsoft.com/office/drawing/2014/main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="" xmlns:a16="http://schemas.microsoft.com/office/drawing/2014/main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12:27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="" xmlns:a16="http://schemas.microsoft.com/office/drawing/2014/main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5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="" xmlns:a16="http://schemas.microsoft.com/office/drawing/2014/main" id="{EF5BB2A6-1F0C-1CAC-400D-2750C6A63CF5}"/>
              </a:ext>
            </a:extLst>
          </p:cNvPr>
          <p:cNvCxnSpPr/>
          <p:nvPr/>
        </p:nvCxnSpPr>
        <p:spPr>
          <a:xfrm flipH="1">
            <a:off x="250167" y="725011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="" xmlns:a16="http://schemas.microsoft.com/office/drawing/2014/main" id="{72CC3292-84FE-BF04-37EB-627CD9252B2C}"/>
              </a:ext>
            </a:extLst>
          </p:cNvPr>
          <p:cNvCxnSpPr/>
          <p:nvPr/>
        </p:nvCxnSpPr>
        <p:spPr>
          <a:xfrm flipH="1">
            <a:off x="107831" y="81127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="" xmlns:a16="http://schemas.microsoft.com/office/drawing/2014/main" id="{3E0CD766-F1B2-AF5C-F002-DBD9E8BCAACE}"/>
              </a:ext>
            </a:extLst>
          </p:cNvPr>
          <p:cNvCxnSpPr/>
          <p:nvPr/>
        </p:nvCxnSpPr>
        <p:spPr>
          <a:xfrm flipH="1">
            <a:off x="4018690" y="455555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="" xmlns:a16="http://schemas.microsoft.com/office/drawing/2014/main" id="{25709378-95AB-AC56-CE6C-9D9AD389AEEB}"/>
              </a:ext>
            </a:extLst>
          </p:cNvPr>
          <p:cNvCxnSpPr/>
          <p:nvPr/>
        </p:nvCxnSpPr>
        <p:spPr>
          <a:xfrm flipH="1">
            <a:off x="4018690" y="4482023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4043" y="58254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Types of </a:t>
            </a:r>
            <a:r>
              <a:rPr lang="en-US" b="1" dirty="0" smtClean="0"/>
              <a:t>Stories </a:t>
            </a:r>
            <a:endParaRPr lang="en-IN" dirty="0"/>
          </a:p>
        </p:txBody>
      </p:sp>
      <p:pic>
        <p:nvPicPr>
          <p:cNvPr id="2050" name="Picture 2" descr="story_telling2_13-10-2011_16_j0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" y="2644760"/>
            <a:ext cx="3553112" cy="2373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.edexlive.com/uploads/user/ckeditor_images/article/2017/10/21/GEETHA_RAMANUJ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50" y="2636878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Folktales, myths, personal narratives, fiction, non-fiction, etc.</a:t>
            </a:r>
          </a:p>
          <a:p>
            <a:r>
              <a:rPr lang="en-US" dirty="0"/>
              <a:t>Highlight the diversity of storytelling.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20" name="Content Placeholder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42" y="2637632"/>
            <a:ext cx="4361645" cy="236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42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="" xmlns:a16="http://schemas.microsoft.com/office/drawing/2014/main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="" xmlns:a16="http://schemas.microsoft.com/office/drawing/2014/main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12:27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="" xmlns:a16="http://schemas.microsoft.com/office/drawing/2014/main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6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="" xmlns:a16="http://schemas.microsoft.com/office/drawing/2014/main" id="{EF5BB2A6-1F0C-1CAC-400D-2750C6A63CF5}"/>
              </a:ext>
            </a:extLst>
          </p:cNvPr>
          <p:cNvCxnSpPr/>
          <p:nvPr/>
        </p:nvCxnSpPr>
        <p:spPr>
          <a:xfrm flipH="1">
            <a:off x="250167" y="725011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="" xmlns:a16="http://schemas.microsoft.com/office/drawing/2014/main" id="{72CC3292-84FE-BF04-37EB-627CD9252B2C}"/>
              </a:ext>
            </a:extLst>
          </p:cNvPr>
          <p:cNvCxnSpPr/>
          <p:nvPr/>
        </p:nvCxnSpPr>
        <p:spPr>
          <a:xfrm flipH="1">
            <a:off x="107831" y="81127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="" xmlns:a16="http://schemas.microsoft.com/office/drawing/2014/main" id="{3E0CD766-F1B2-AF5C-F002-DBD9E8BCAACE}"/>
              </a:ext>
            </a:extLst>
          </p:cNvPr>
          <p:cNvCxnSpPr/>
          <p:nvPr/>
        </p:nvCxnSpPr>
        <p:spPr>
          <a:xfrm flipH="1">
            <a:off x="4018690" y="455555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="" xmlns:a16="http://schemas.microsoft.com/office/drawing/2014/main" id="{25709378-95AB-AC56-CE6C-9D9AD389AEEB}"/>
              </a:ext>
            </a:extLst>
          </p:cNvPr>
          <p:cNvCxnSpPr/>
          <p:nvPr/>
        </p:nvCxnSpPr>
        <p:spPr>
          <a:xfrm flipH="1">
            <a:off x="4018690" y="4482023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Assignment: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Creative </a:t>
            </a:r>
            <a:r>
              <a:rPr lang="en-US" b="1" dirty="0"/>
              <a:t>Writing</a:t>
            </a:r>
            <a:endParaRPr lang="en-US" dirty="0"/>
          </a:p>
          <a:p>
            <a:r>
              <a:rPr lang="en-US" dirty="0"/>
              <a:t>Encourage students to write a short story incorporating various storytelling techniques.</a:t>
            </a:r>
          </a:p>
          <a:p>
            <a:r>
              <a:rPr lang="en-US" dirty="0"/>
              <a:t>Provide prompts if needed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Cultural </a:t>
            </a:r>
            <a:r>
              <a:rPr lang="en-US" b="1" dirty="0"/>
              <a:t>Storytelling</a:t>
            </a:r>
            <a:endParaRPr lang="en-US" dirty="0"/>
          </a:p>
          <a:p>
            <a:r>
              <a:rPr lang="en-US" dirty="0"/>
              <a:t>Ask students to research and share a traditional story from their culture.</a:t>
            </a:r>
          </a:p>
          <a:p>
            <a:r>
              <a:rPr lang="en-US" dirty="0"/>
              <a:t>Discuss the influence of culture on storytelling.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What Are the Different Forms of Storytelling - Brilliant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51" y="2651953"/>
            <a:ext cx="4729097" cy="315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="" xmlns:a16="http://schemas.microsoft.com/office/drawing/2014/main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="" xmlns:a16="http://schemas.microsoft.com/office/drawing/2014/main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12:27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="" xmlns:a16="http://schemas.microsoft.com/office/drawing/2014/main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7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="" xmlns:a16="http://schemas.microsoft.com/office/drawing/2014/main" id="{EF5BB2A6-1F0C-1CAC-400D-2750C6A63CF5}"/>
              </a:ext>
            </a:extLst>
          </p:cNvPr>
          <p:cNvCxnSpPr/>
          <p:nvPr/>
        </p:nvCxnSpPr>
        <p:spPr>
          <a:xfrm flipH="1">
            <a:off x="250167" y="725011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="" xmlns:a16="http://schemas.microsoft.com/office/drawing/2014/main" id="{72CC3292-84FE-BF04-37EB-627CD9252B2C}"/>
              </a:ext>
            </a:extLst>
          </p:cNvPr>
          <p:cNvCxnSpPr/>
          <p:nvPr/>
        </p:nvCxnSpPr>
        <p:spPr>
          <a:xfrm flipH="1">
            <a:off x="107831" y="81127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="" xmlns:a16="http://schemas.microsoft.com/office/drawing/2014/main" id="{3E0CD766-F1B2-AF5C-F002-DBD9E8BCAACE}"/>
              </a:ext>
            </a:extLst>
          </p:cNvPr>
          <p:cNvCxnSpPr/>
          <p:nvPr/>
        </p:nvCxnSpPr>
        <p:spPr>
          <a:xfrm flipH="1">
            <a:off x="4018690" y="4555555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="" xmlns:a16="http://schemas.microsoft.com/office/drawing/2014/main" id="{25709378-95AB-AC56-CE6C-9D9AD389AEEB}"/>
              </a:ext>
            </a:extLst>
          </p:cNvPr>
          <p:cNvCxnSpPr/>
          <p:nvPr/>
        </p:nvCxnSpPr>
        <p:spPr>
          <a:xfrm flipH="1">
            <a:off x="4018690" y="4482023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Writing for Digital Media</a:t>
            </a:r>
            <a:br>
              <a:rPr lang="en-IN" dirty="0"/>
            </a:br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The New Age Of Writing – alexatonian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681" y="1421701"/>
            <a:ext cx="4478870" cy="2925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Digital media writing involves publishing pieces for consumption through online methods, such as social media and news </a:t>
            </a:r>
            <a:r>
              <a:rPr lang="en-US" dirty="0" smtClean="0"/>
              <a:t>websites…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827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Contd</a:t>
            </a:r>
            <a:r>
              <a:rPr lang="en-US" dirty="0"/>
              <a:t>…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0695" y="2311892"/>
            <a:ext cx="5157787" cy="3684588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öhne"/>
            </a:endParaRPr>
          </a:p>
          <a:p>
            <a:r>
              <a:rPr lang="en-US" b="1" dirty="0"/>
              <a:t>Audience-Centric Approach:</a:t>
            </a:r>
            <a:endParaRPr lang="en-US" dirty="0"/>
          </a:p>
          <a:p>
            <a:pPr lvl="1"/>
            <a:r>
              <a:rPr lang="en-US" dirty="0"/>
              <a:t>Understand the target audience and tailor content to their preferences.</a:t>
            </a:r>
          </a:p>
          <a:p>
            <a:pPr lvl="1"/>
            <a:r>
              <a:rPr lang="en-US" dirty="0"/>
              <a:t>Consider the digital platform and its specific user demographics.</a:t>
            </a:r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Concise and </a:t>
            </a:r>
            <a:r>
              <a:rPr lang="en-US" b="1" dirty="0" err="1"/>
              <a:t>Scannable</a:t>
            </a:r>
            <a:r>
              <a:rPr lang="en-US" b="1" dirty="0"/>
              <a:t> Content:</a:t>
            </a:r>
            <a:endParaRPr lang="en-US" dirty="0"/>
          </a:p>
          <a:p>
            <a:pPr lvl="1"/>
            <a:r>
              <a:rPr lang="en-US" dirty="0"/>
              <a:t>Users often skim online content; make it easy to read.</a:t>
            </a:r>
          </a:p>
          <a:p>
            <a:pPr lvl="1"/>
            <a:r>
              <a:rPr lang="en-US" dirty="0"/>
              <a:t>Use short paragraphs, subheadings, and bullet points for better readability.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296E-D714-48C5-A282-CBE2309A42D7}" type="datetime2">
              <a:rPr lang="en-GB" smtClean="0"/>
              <a:t>Friday, 24 November 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95B2-25C9-4B13-8EE1-8AB0096AF4FB}" type="slidenum">
              <a:rPr lang="nl-NL" smtClean="0"/>
              <a:t>8</a:t>
            </a:fld>
            <a:endParaRPr lang="nl-NL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122" name="Picture 2" descr="Inverted pyramid imag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52284"/>
            <a:ext cx="3051025" cy="259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92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E76F6F3-F5F0-B26D-1B63-73AD0299B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BC84BA2-BCC1-89D4-5592-8B2364E6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C4FA24-7C12-A16B-31C2-89175017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hthoek: afgeronde hoeken 5">
            <a:extLst>
              <a:ext uri="{FF2B5EF4-FFF2-40B4-BE49-F238E27FC236}">
                <a16:creationId xmlns="" xmlns:a16="http://schemas.microsoft.com/office/drawing/2014/main" id="{19D346F7-73EF-3EF2-129C-0DA216865986}"/>
              </a:ext>
            </a:extLst>
          </p:cNvPr>
          <p:cNvSpPr/>
          <p:nvPr/>
        </p:nvSpPr>
        <p:spPr>
          <a:xfrm>
            <a:off x="10233891" y="221673"/>
            <a:ext cx="1634836" cy="44334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="" xmlns:a16="http://schemas.microsoft.com/office/drawing/2014/main" id="{913605AC-C0C2-5E97-F3A4-4941C321BD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940A8AF-6EFC-4B16-B760-9090D0D5FD92}" type="datetime8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11/24/2023 12:27 PM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="" xmlns:a16="http://schemas.microsoft.com/office/drawing/2014/main" id="{C259147E-C20D-1F89-17BA-7A15B1DAA1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2BB595B2-25C9-4B13-8EE1-8AB0096AF4FB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defTabSz="457200">
                <a:spcAft>
                  <a:spcPts val="600"/>
                </a:spcAft>
              </a:pPr>
              <a:t>9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="" xmlns:a16="http://schemas.microsoft.com/office/drawing/2014/main" id="{EF5BB2A6-1F0C-1CAC-400D-2750C6A63CF5}"/>
              </a:ext>
            </a:extLst>
          </p:cNvPr>
          <p:cNvCxnSpPr/>
          <p:nvPr/>
        </p:nvCxnSpPr>
        <p:spPr>
          <a:xfrm flipH="1">
            <a:off x="7694762" y="785004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="" xmlns:a16="http://schemas.microsoft.com/office/drawing/2014/main" id="{72CC3292-84FE-BF04-37EB-627CD9252B2C}"/>
              </a:ext>
            </a:extLst>
          </p:cNvPr>
          <p:cNvCxnSpPr/>
          <p:nvPr/>
        </p:nvCxnSpPr>
        <p:spPr>
          <a:xfrm flipH="1">
            <a:off x="7552426" y="871268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="" xmlns:a16="http://schemas.microsoft.com/office/drawing/2014/main" id="{3E0CD766-F1B2-AF5C-F002-DBD9E8BCAACE}"/>
              </a:ext>
            </a:extLst>
          </p:cNvPr>
          <p:cNvCxnSpPr/>
          <p:nvPr/>
        </p:nvCxnSpPr>
        <p:spPr>
          <a:xfrm flipH="1">
            <a:off x="11463285" y="4615548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="" xmlns:a16="http://schemas.microsoft.com/office/drawing/2014/main" id="{25709378-95AB-AC56-CE6C-9D9AD389AEEB}"/>
              </a:ext>
            </a:extLst>
          </p:cNvPr>
          <p:cNvCxnSpPr/>
          <p:nvPr/>
        </p:nvCxnSpPr>
        <p:spPr>
          <a:xfrm flipH="1">
            <a:off x="11463285" y="4542016"/>
            <a:ext cx="526212" cy="5779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en-IN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276481" y="420516"/>
            <a:ext cx="5157787" cy="82391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76480" y="1834140"/>
            <a:ext cx="5157787" cy="3684588"/>
          </a:xfrm>
        </p:spPr>
        <p:txBody>
          <a:bodyPr/>
          <a:lstStyle/>
          <a:p>
            <a:pPr lvl="1"/>
            <a:endParaRPr lang="en-US" dirty="0" smtClean="0"/>
          </a:p>
          <a:p>
            <a:endParaRPr lang="en-IN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"/>
          </p:nvPr>
        </p:nvSpPr>
        <p:spPr>
          <a:xfrm>
            <a:off x="5868121" y="497952"/>
            <a:ext cx="5183188" cy="82391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5602078" y="1472164"/>
            <a:ext cx="5183188" cy="368458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Visual Appeal:</a:t>
            </a:r>
            <a:endParaRPr lang="en-US" dirty="0"/>
          </a:p>
          <a:p>
            <a:pPr lvl="1"/>
            <a:r>
              <a:rPr lang="en-US" dirty="0"/>
              <a:t>Use engaging visuals such as images, </a:t>
            </a:r>
            <a:r>
              <a:rPr lang="en-US" dirty="0" err="1"/>
              <a:t>infographics</a:t>
            </a:r>
            <a:r>
              <a:rPr lang="en-US" dirty="0"/>
              <a:t>, and videos.</a:t>
            </a:r>
          </a:p>
          <a:p>
            <a:pPr lvl="1"/>
            <a:r>
              <a:rPr lang="en-US" dirty="0"/>
              <a:t>Ensure multimedia elements enhance the message without overwhelming it.</a:t>
            </a:r>
          </a:p>
          <a:p>
            <a:r>
              <a:rPr lang="en-US" b="1" dirty="0"/>
              <a:t>Hyperlinking and Navigation:</a:t>
            </a:r>
            <a:endParaRPr lang="en-US" dirty="0"/>
          </a:p>
          <a:p>
            <a:pPr lvl="1"/>
            <a:r>
              <a:rPr lang="en-US" dirty="0"/>
              <a:t>Include relevant hyperlinks to provide additional context or resources.</a:t>
            </a:r>
          </a:p>
          <a:p>
            <a:pPr lvl="1"/>
            <a:r>
              <a:rPr lang="en-US" dirty="0"/>
              <a:t>Ensure a clear and intuitive navigation structure for a seamless user experience.</a:t>
            </a:r>
          </a:p>
          <a:p>
            <a:endParaRPr lang="en-IN" dirty="0"/>
          </a:p>
        </p:txBody>
      </p:sp>
      <p:sp>
        <p:nvSpPr>
          <p:cNvPr id="2" name="AutoShape 2" descr="Digital Media Writing Stock Illustrations – 17,594 Digital Media Writing  Stock Illustrations, Vectors &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4" descr="Digital Media Writing Stock Illustrations – 17,594 Digital Media Writing  Stock Illustrations, Vectors &amp; Clipart - Dreams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6" descr="Digital Media Writing Stock Illustrations – 17,594 Digital Media Writing  Stock Illustrations, Vectors &amp; Clipart - Dreams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7" name="Rectangle 26"/>
          <p:cNvSpPr/>
          <p:nvPr/>
        </p:nvSpPr>
        <p:spPr>
          <a:xfrm>
            <a:off x="29418" y="1562695"/>
            <a:ext cx="53255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>
                <a:latin typeface="Söhne"/>
              </a:rPr>
              <a:t>Social Media Integration:</a:t>
            </a:r>
            <a:endParaRPr lang="en-US" dirty="0">
              <a:latin typeface="Söhne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latin typeface="Söhne"/>
              </a:rPr>
              <a:t>Craft content that is shareable on social media platforms.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latin typeface="Söhne"/>
              </a:rPr>
              <a:t>Utilize social media to promote and distribute your digital content.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Söhne"/>
              </a:rPr>
              <a:t>Authenticity and Transparency:</a:t>
            </a:r>
            <a:endParaRPr lang="en-US" dirty="0">
              <a:latin typeface="Söhne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latin typeface="Söhne"/>
              </a:rPr>
              <a:t>Build trust through transparent and authentic communication.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latin typeface="Söhne"/>
              </a:rPr>
              <a:t>Clearly disclose sponsored content or any potential conflicts of interest.</a:t>
            </a:r>
            <a:endParaRPr lang="en-US" b="0" i="0" dirty="0">
              <a:effectLst/>
              <a:latin typeface="Söhne"/>
            </a:endParaRPr>
          </a:p>
        </p:txBody>
      </p:sp>
      <p:pic>
        <p:nvPicPr>
          <p:cNvPr id="4104" name="Picture 8" descr="How to start content writing: a stepwise guid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6" t="20628" r="19175" b="-9764"/>
          <a:stretch/>
        </p:blipFill>
        <p:spPr bwMode="auto">
          <a:xfrm>
            <a:off x="340505" y="4616871"/>
            <a:ext cx="1880326" cy="19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3800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538</TotalTime>
  <Words>938</Words>
  <Application>Microsoft Office PowerPoint</Application>
  <PresentationFormat>Widescreen</PresentationFormat>
  <Paragraphs>136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Söhne</vt:lpstr>
      <vt:lpstr>Kantoorthema</vt:lpstr>
      <vt:lpstr>Digital Media literacy syllabus  Module 3 Digital story telling  </vt:lpstr>
      <vt:lpstr>PowerPoint Presentation</vt:lpstr>
      <vt:lpstr>    </vt:lpstr>
      <vt:lpstr>PowerPoint Presentation</vt:lpstr>
      <vt:lpstr>Types of Stories </vt:lpstr>
      <vt:lpstr> </vt:lpstr>
      <vt:lpstr>Writing for Digital Media </vt:lpstr>
      <vt:lpstr>Contd…</vt:lpstr>
      <vt:lpstr> </vt:lpstr>
      <vt:lpstr>   </vt:lpstr>
      <vt:lpstr>Impact on Media Industries</vt:lpstr>
      <vt:lpstr>Multimedia storytelling techniques</vt:lpstr>
      <vt:lpstr>PowerPoint Presentation</vt:lpstr>
      <vt:lpstr>Assignment: Multimedia Storytelling Project </vt:lpstr>
      <vt:lpstr>Podcasting and Narrative Strategies. </vt:lpstr>
      <vt:lpstr>PowerPoint Presentation</vt:lpstr>
      <vt:lpstr>PowerPoint Presentation</vt:lpstr>
      <vt:lpstr>Assignment…</vt:lpstr>
      <vt:lpstr>Conclusion…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Marco Kole</dc:creator>
  <cp:lastModifiedBy>Admin</cp:lastModifiedBy>
  <cp:revision>26</cp:revision>
  <dcterms:created xsi:type="dcterms:W3CDTF">2023-10-20T14:42:37Z</dcterms:created>
  <dcterms:modified xsi:type="dcterms:W3CDTF">2023-11-24T06:58:35Z</dcterms:modified>
</cp:coreProperties>
</file>