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72" r:id="rId6"/>
    <p:sldId id="265" r:id="rId7"/>
    <p:sldId id="275" r:id="rId8"/>
    <p:sldId id="267" r:id="rId9"/>
    <p:sldId id="264" r:id="rId10"/>
    <p:sldId id="276" r:id="rId11"/>
    <p:sldId id="277" r:id="rId12"/>
    <p:sldId id="278" r:id="rId13"/>
    <p:sldId id="279" r:id="rId14"/>
    <p:sldId id="280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>
      <p:cViewPr varScale="1">
        <p:scale>
          <a:sx n="74" d="100"/>
          <a:sy n="74" d="100"/>
        </p:scale>
        <p:origin x="582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11/24/2023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11/24/2023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lgerian" panose="04020705040A02060702" pitchFamily="82" charset="0"/>
              </a:rPr>
              <a:t>Economic Empowerment</a:t>
            </a: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</a:p>
          <a:p>
            <a:r>
              <a:rPr lang="en-US" dirty="0" smtClean="0"/>
              <a:t>Shiny Vincent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461" y="5517232"/>
            <a:ext cx="2737663" cy="921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Challenges &amp; Solutions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5900" y="2060848"/>
            <a:ext cx="91450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74151"/>
                </a:solidFill>
                <a:latin typeface="Söhne"/>
              </a:rPr>
              <a:t>Learning from Failure:</a:t>
            </a:r>
            <a:endParaRPr lang="en-US" sz="2000" dirty="0">
              <a:solidFill>
                <a:srgbClr val="374151"/>
              </a:solidFill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74151"/>
                </a:solidFill>
                <a:latin typeface="Söhne"/>
              </a:rPr>
              <a:t>Stress that it's okay to make mistakes and experience setbacks along the way. These are opportunities to learn and improve.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74151"/>
                </a:solidFill>
                <a:latin typeface="Söhne"/>
              </a:rPr>
              <a:t>Encourage them to reflect on their experiences and consider how they can use those lessons to overcome future challenges</a:t>
            </a:r>
            <a:r>
              <a:rPr lang="en-US" sz="2000" dirty="0" smtClean="0">
                <a:solidFill>
                  <a:srgbClr val="374151"/>
                </a:solidFill>
                <a:latin typeface="Söhne"/>
              </a:rPr>
              <a:t>.</a:t>
            </a:r>
          </a:p>
          <a:p>
            <a:r>
              <a:rPr lang="en-US" sz="2000" b="1" dirty="0"/>
              <a:t>Believing in Themselves:</a:t>
            </a:r>
            <a:endParaRPr lang="en-US" sz="2000" dirty="0"/>
          </a:p>
          <a:p>
            <a:r>
              <a:rPr lang="en-US" sz="2000" dirty="0"/>
              <a:t>Remind them that they have the capacity to overcome challenges and achieve their goals. Self-belief is a powerful motivator.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mphasize </a:t>
            </a:r>
            <a:r>
              <a:rPr lang="en-US" sz="2000" dirty="0"/>
              <a:t>that they are not defined by their circumstances, but by their determination and actions.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495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837828" y="2348880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/>
          </a:p>
          <a:p>
            <a:r>
              <a:rPr lang="en-IN" dirty="0"/>
              <a:t>Provide </a:t>
            </a:r>
            <a:r>
              <a:rPr lang="en-IN" dirty="0" smtClean="0"/>
              <a:t>information our VTC courses and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err="1" smtClean="0"/>
              <a:t>and</a:t>
            </a:r>
            <a:r>
              <a:rPr lang="en-IN" dirty="0" smtClean="0"/>
              <a:t> </a:t>
            </a:r>
            <a:r>
              <a:rPr lang="en-US" dirty="0" smtClean="0"/>
              <a:t>stress </a:t>
            </a:r>
            <a:r>
              <a:rPr lang="en-US" dirty="0"/>
              <a:t>that help is available and that they should not hesitate to seek it when needed.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322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Understanding Economic Empowerment</a:t>
            </a:r>
            <a:br>
              <a:rPr lang="en-US" sz="2000" b="1" dirty="0"/>
            </a:br>
            <a:r>
              <a:rPr lang="en-US" sz="2000" b="1" dirty="0"/>
              <a:t>Definition of economic empowerment</a:t>
            </a:r>
            <a:br>
              <a:rPr lang="en-US" sz="2000" b="1" dirty="0"/>
            </a:br>
            <a:r>
              <a:rPr lang="en-US" sz="2000" b="1" dirty="0"/>
              <a:t>Its significance in the context of women </a:t>
            </a:r>
            <a:r>
              <a:rPr lang="en-US" sz="2000" b="1" dirty="0" smtClean="0"/>
              <a:t>in urban poor communities</a:t>
            </a:r>
            <a:endParaRPr lang="en-US" sz="2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of economic empowerment</a:t>
            </a:r>
          </a:p>
          <a:p>
            <a:r>
              <a:rPr lang="en-US" dirty="0"/>
              <a:t>Its significance in the context of women in slums</a:t>
            </a:r>
          </a:p>
          <a:p>
            <a:pPr marL="342900" indent="-342900"/>
            <a:r>
              <a:rPr lang="en-US" dirty="0"/>
              <a:t>Economic empowerment means having the ability to make your own money and have control over it. It's like having your own </a:t>
            </a:r>
            <a:r>
              <a:rPr lang="en-US" dirty="0" smtClean="0"/>
              <a:t>superpower. 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Education as the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Education is like the first step on the ladder to success. It helps you learn new things, get better jobs, and earn more money</a:t>
            </a:r>
            <a:r>
              <a:rPr lang="en-US" dirty="0" smtClean="0"/>
              <a:t>.</a:t>
            </a:r>
          </a:p>
          <a:p>
            <a:r>
              <a:rPr lang="en-US" b="1" dirty="0"/>
              <a:t>Sharing Personal Experience:</a:t>
            </a:r>
            <a:endParaRPr lang="en-US" dirty="0"/>
          </a:p>
          <a:p>
            <a:r>
              <a:rPr lang="en-US" dirty="0" smtClean="0"/>
              <a:t>Share own </a:t>
            </a:r>
            <a:r>
              <a:rPr lang="en-US" dirty="0"/>
              <a:t>life </a:t>
            </a:r>
            <a:r>
              <a:rPr lang="en-US" dirty="0" smtClean="0"/>
              <a:t>stories of People like Dr.Ambedkar, highlighting </a:t>
            </a:r>
            <a:r>
              <a:rPr lang="en-US" dirty="0"/>
              <a:t>the immense challenges he faced as a member of a marginalized community in India.</a:t>
            </a:r>
          </a:p>
          <a:p>
            <a:r>
              <a:rPr lang="en-US" b="1" dirty="0"/>
              <a:t>Education:</a:t>
            </a:r>
            <a:r>
              <a:rPr lang="en-US" dirty="0"/>
              <a:t> E</a:t>
            </a:r>
            <a:r>
              <a:rPr lang="en-US" dirty="0" smtClean="0"/>
              <a:t>mphasize </a:t>
            </a:r>
            <a:r>
              <a:rPr lang="en-US" dirty="0"/>
              <a:t>the importance of education as a means to break the cycle of poverty and discrimination. Encouraging girls to go to school and pursue higher education would be a key focus.</a:t>
            </a:r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Employemnet</a:t>
            </a:r>
            <a:r>
              <a:rPr lang="en-US" dirty="0" smtClean="0"/>
              <a:t> opportunities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highlight </a:t>
            </a:r>
            <a:r>
              <a:rPr lang="en-US" dirty="0"/>
              <a:t>various job opportunities that women can explore, emphasizing that everyone has unique skills and talents.</a:t>
            </a:r>
          </a:p>
          <a:p>
            <a:r>
              <a:rPr lang="en-US" dirty="0" smtClean="0"/>
              <a:t>share </a:t>
            </a:r>
            <a:r>
              <a:rPr lang="en-US" dirty="0"/>
              <a:t>stories of people who, through hard work and determination, have risen from poverty to success.</a:t>
            </a:r>
          </a:p>
          <a:p>
            <a:r>
              <a:rPr lang="en-US" dirty="0" smtClean="0"/>
              <a:t>encourage </a:t>
            </a:r>
            <a:r>
              <a:rPr lang="en-US" dirty="0"/>
              <a:t>women to be open to learning new skills and to actively seek employment opportunities.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lgerian" panose="04020705040A02060702" pitchFamily="82" charset="0"/>
              </a:rPr>
              <a:t>Entrepreneurship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</a:t>
            </a:r>
            <a:r>
              <a:rPr lang="en-US" dirty="0"/>
              <a:t>entrepreneurship as a way to be your own boss and create opportunities.</a:t>
            </a:r>
          </a:p>
          <a:p>
            <a:r>
              <a:rPr lang="en-US" dirty="0" smtClean="0"/>
              <a:t>share </a:t>
            </a:r>
            <a:r>
              <a:rPr lang="en-US" dirty="0"/>
              <a:t>examples of individuals who started small businesses with limited resources and eventually became successful entrepreneurs.</a:t>
            </a:r>
          </a:p>
          <a:p>
            <a:r>
              <a:rPr lang="en-US" dirty="0" smtClean="0"/>
              <a:t>would </a:t>
            </a:r>
            <a:r>
              <a:rPr lang="en-US" dirty="0"/>
              <a:t>stress the importance of innovation, determination, and perseverance in entrepreneurship.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lgerian" panose="04020705040A02060702" pitchFamily="82" charset="0"/>
              </a:rPr>
              <a:t>Financial Literacy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3852" y="2564904"/>
            <a:ext cx="72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</a:t>
            </a:r>
            <a:r>
              <a:rPr lang="en-US" sz="28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understanding money is crucial for economic empowerment.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8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language to explain concepts like saving money, avoiding debt, and making wise financial decisions.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 </a:t>
            </a:r>
            <a:r>
              <a:rPr lang="en-US" sz="28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to seek financial education and make informed choices about their finances.</a:t>
            </a:r>
            <a:endParaRPr lang="en-US" sz="2800" b="0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lgerian" panose="04020705040A02060702" pitchFamily="82" charset="0"/>
              </a:rPr>
              <a:t>Overcoming Barriers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3852" y="1628800"/>
            <a:ext cx="104869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Giving Up:</a:t>
            </a:r>
            <a:endParaRPr lang="en-US" sz="2000" dirty="0">
              <a:solidFill>
                <a:srgbClr val="3741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convey </a:t>
            </a:r>
            <a:r>
              <a:rPr lang="en-US" sz="20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giving up is not an option. He would encourage the women to persevere and keep working toward their dreams, no matter how difficult the path may seem.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</a:t>
            </a:r>
            <a:r>
              <a:rPr lang="en-US" sz="20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setbacks and failures are a part of life, but what matters most is the determination to keep moving forward.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motivate </a:t>
            </a:r>
            <a:r>
              <a:rPr lang="en-US" sz="20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 to adopt a mindset of persistence, sharing stories of individuals who overcame seemingly insurmountable obstacles through sheer determination.</a:t>
            </a:r>
          </a:p>
          <a:p>
            <a:r>
              <a:rPr lang="en-US" sz="2000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from Failures:</a:t>
            </a:r>
            <a:endParaRPr lang="en-US" sz="2000" dirty="0">
              <a:solidFill>
                <a:srgbClr val="3741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emphasize </a:t>
            </a:r>
            <a:r>
              <a:rPr lang="en-US" sz="20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learning from failures and mistakes. He'd explain that failures are not the end; they are opportunities to learn and grow.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ncourage </a:t>
            </a:r>
            <a:r>
              <a:rPr lang="en-US" sz="20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 to analyze what went wrong, make necessary adjustments, and use these experiences as stepping stones toward success</a:t>
            </a:r>
            <a:r>
              <a:rPr lang="en-US" sz="2000" dirty="0" smtClean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25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lgerian" panose="04020705040A02060702" pitchFamily="82" charset="0"/>
              </a:rPr>
              <a:t>Networking and Community Support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2413338"/>
            <a:ext cx="71508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4151"/>
                </a:solidFill>
                <a:latin typeface="Söhne"/>
              </a:rPr>
              <a:t>E</a:t>
            </a:r>
            <a:r>
              <a:rPr lang="en-US" sz="3200" dirty="0" smtClean="0">
                <a:solidFill>
                  <a:srgbClr val="374151"/>
                </a:solidFill>
                <a:latin typeface="Söhne"/>
              </a:rPr>
              <a:t>mphasize </a:t>
            </a:r>
            <a:r>
              <a:rPr lang="en-US" sz="3200" dirty="0">
                <a:solidFill>
                  <a:srgbClr val="374151"/>
                </a:solidFill>
                <a:latin typeface="Söhne"/>
              </a:rPr>
              <a:t>the strength of unity within the community.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74151"/>
                </a:solidFill>
                <a:latin typeface="Söhne"/>
              </a:rPr>
              <a:t>encourage </a:t>
            </a:r>
            <a:r>
              <a:rPr lang="en-US" sz="3200" dirty="0">
                <a:solidFill>
                  <a:srgbClr val="374151"/>
                </a:solidFill>
                <a:latin typeface="Söhne"/>
              </a:rPr>
              <a:t>women to support each other, share knowledge, and work together to uplift the entire community.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74151"/>
                </a:solidFill>
                <a:latin typeface="Söhne"/>
              </a:rPr>
              <a:t>would </a:t>
            </a:r>
            <a:r>
              <a:rPr lang="en-US" sz="3200" dirty="0">
                <a:solidFill>
                  <a:srgbClr val="374151"/>
                </a:solidFill>
                <a:latin typeface="Söhne"/>
              </a:rPr>
              <a:t>remind them that collective action can bring about positive change.</a:t>
            </a:r>
            <a:endParaRPr lang="en-US" sz="32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342488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anose="04020705040A02060702" pitchFamily="82" charset="0"/>
              </a:rPr>
              <a:t>Govt</a:t>
            </a:r>
            <a:r>
              <a:rPr lang="en-US" dirty="0" smtClean="0">
                <a:latin typeface="Algerian" panose="04020705040A02060702" pitchFamily="82" charset="0"/>
              </a:rPr>
              <a:t> Initiatives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3852" y="1916832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74151"/>
                </a:solidFill>
                <a:latin typeface="Söhne"/>
              </a:rPr>
              <a:t>. </a:t>
            </a:r>
            <a:r>
              <a:rPr lang="en-US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Government Initiatives:</a:t>
            </a:r>
            <a:endParaRPr lang="en-US" dirty="0">
              <a:solidFill>
                <a:srgbClr val="3741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by explaining that the government has special programs and schemes designed to help people who face challenges like poverty, discrimination, and lack of opportunities.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them that these programs are created to empower and support people just like them, who may be living in difficult conditions</a:t>
            </a:r>
            <a:r>
              <a:rPr lang="en-US" dirty="0" smtClean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Accessing Government Support: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that accessing government support is possible, but it involves certain steps. It's important to demystify the process.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how to find information about these programs, either through local government offices, community centers, or online resources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9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122</TotalTime>
  <Words>672</Words>
  <Application>Microsoft Office PowerPoint</Application>
  <PresentationFormat>Custom</PresentationFormat>
  <Paragraphs>54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Algerian</vt:lpstr>
      <vt:lpstr>Arial</vt:lpstr>
      <vt:lpstr>Euphemia</vt:lpstr>
      <vt:lpstr>Söhne</vt:lpstr>
      <vt:lpstr>Times New Roman</vt:lpstr>
      <vt:lpstr>Serenity 16x9</vt:lpstr>
      <vt:lpstr>Economic Empowerment</vt:lpstr>
      <vt:lpstr>Understanding Economic Empowerment Definition of economic empowerment Its significance in the context of women in urban poor communities</vt:lpstr>
      <vt:lpstr>Education as the Foundation</vt:lpstr>
      <vt:lpstr>Employemnet opportunities </vt:lpstr>
      <vt:lpstr>Entrepreneurship</vt:lpstr>
      <vt:lpstr>Financial Literacy</vt:lpstr>
      <vt:lpstr>Overcoming Barriers</vt:lpstr>
      <vt:lpstr>Networking and Community Support</vt:lpstr>
      <vt:lpstr>Govt Initiatives</vt:lpstr>
      <vt:lpstr>Challenges &amp; Solutions</vt:lpstr>
      <vt:lpstr>concl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Empowerment</dc:title>
  <dc:creator>Admin</dc:creator>
  <cp:lastModifiedBy>Admin</cp:lastModifiedBy>
  <cp:revision>12</cp:revision>
  <dcterms:created xsi:type="dcterms:W3CDTF">2023-10-05T10:32:37Z</dcterms:created>
  <dcterms:modified xsi:type="dcterms:W3CDTF">2023-11-24T07:19:55Z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