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07C8C-D898-4ECF-B623-E57A5ADBF8A8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E3D4F-442E-4B51-B642-4C5495967F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160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IN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1.Risk Identification, 2. Risk Analysis, 3.Assesment, 4. Intervention, 5.Monitoring risk Management.</a:t>
            </a:r>
            <a:endParaRPr lang="en-U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E3D4F-442E-4B51-B642-4C5495967FF1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864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969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91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44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09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16832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9877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07856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687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884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0811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93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72747D-F79B-41ED-8954-F12C5CC5C751}" type="datetimeFigureOut">
              <a:rPr lang="en-IN" smtClean="0"/>
              <a:t>24-11-2023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1C5F9F-054E-432E-A8D7-DF05269B24CF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070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5D59E5-BC95-2C15-AC87-D461007FA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PLANET HOPE 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850F761-6151-D355-E6BD-C574F0C45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Durga.D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1" y="5402582"/>
            <a:ext cx="2839232" cy="955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1039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548053-9D3B-6E87-C730-D0335985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 </a:t>
            </a:r>
            <a:r>
              <a:rPr lang="en-IN" dirty="0">
                <a:latin typeface="Arial Rounded MT Bold" panose="020F0704030504030204" pitchFamily="34" charset="0"/>
              </a:rPr>
              <a:t>FIANNCIAL RISK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0B11B7-0739-6114-B83D-3F8E89D4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2051222"/>
            <a:ext cx="4800600" cy="385427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111111"/>
                </a:solidFill>
                <a:effectLst/>
                <a:latin typeface="SourceSansPro"/>
              </a:rPr>
              <a:t>Encourages more informed decisions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111111"/>
                </a:solidFill>
                <a:effectLst/>
                <a:latin typeface="SourceSansPro"/>
              </a:rPr>
              <a:t>Helps assess value (risk-reward ratio)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111111"/>
                </a:solidFill>
                <a:effectLst/>
                <a:latin typeface="SourceSansPro"/>
              </a:rPr>
              <a:t>Can be identified using analysis tools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E9AC287-126E-5D2C-C885-C6AE9142E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3864" y="1338647"/>
            <a:ext cx="4800600" cy="535870"/>
          </a:xfrm>
        </p:spPr>
        <p:txBody>
          <a:bodyPr/>
          <a:lstStyle/>
          <a:p>
            <a:r>
              <a:rPr lang="en-IN" sz="2400" dirty="0"/>
              <a:t>Cons</a:t>
            </a:r>
            <a:r>
              <a:rPr lang="en-IN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24836B7-5AA7-1C37-2084-6267360A1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1874517"/>
            <a:ext cx="4800600" cy="4030983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111111"/>
                </a:solidFill>
                <a:effectLst/>
                <a:latin typeface="SourceSansPro"/>
              </a:rPr>
              <a:t>Can arise from uncontrollable or unpredictable outside forces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111111"/>
                </a:solidFill>
                <a:effectLst/>
                <a:latin typeface="SourceSansPro"/>
              </a:rPr>
              <a:t>Risks can be difficult to overcome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111111"/>
                </a:solidFill>
                <a:effectLst/>
                <a:latin typeface="SourceSansPro"/>
              </a:rPr>
              <a:t>Ability to spread and affect entire sectors or markets</a:t>
            </a:r>
          </a:p>
          <a:p>
            <a:endParaRPr lang="en-IN" dirty="0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CBCA4102-52CA-F44A-6E6A-6B3312C3B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678" y="1338646"/>
            <a:ext cx="4800600" cy="535872"/>
          </a:xfrm>
        </p:spPr>
        <p:txBody>
          <a:bodyPr/>
          <a:lstStyle/>
          <a:p>
            <a:r>
              <a:rPr lang="en-IN" sz="2400" dirty="0"/>
              <a:t>Pros</a:t>
            </a:r>
          </a:p>
        </p:txBody>
      </p:sp>
    </p:spTree>
    <p:extLst>
      <p:ext uri="{BB962C8B-B14F-4D97-AF65-F5344CB8AC3E}">
        <p14:creationId xmlns:p14="http://schemas.microsoft.com/office/powerpoint/2010/main" val="104323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6C62B56-3489-555A-4EAD-D474AD197627}"/>
              </a:ext>
            </a:extLst>
          </p:cNvPr>
          <p:cNvSpPr txBox="1"/>
          <p:nvPr/>
        </p:nvSpPr>
        <p:spPr>
          <a:xfrm>
            <a:off x="2384854" y="2360141"/>
            <a:ext cx="84273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500" dirty="0">
                <a:solidFill>
                  <a:srgbClr val="0070C0"/>
                </a:solidFill>
                <a:latin typeface="Comic Sans MS" panose="030F0702030302020204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247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="" xmlns:a16="http://schemas.microsoft.com/office/drawing/2014/main" id="{03FCAE52-A1BA-46D3-BAB8-B58642B645F3}"/>
              </a:ext>
            </a:extLst>
          </p:cNvPr>
          <p:cNvSpPr/>
          <p:nvPr/>
        </p:nvSpPr>
        <p:spPr>
          <a:xfrm>
            <a:off x="937261" y="155289"/>
            <a:ext cx="2994659" cy="241173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1C42D64-0CF3-CD55-D3DA-06391E237845}"/>
              </a:ext>
            </a:extLst>
          </p:cNvPr>
          <p:cNvSpPr txBox="1"/>
          <p:nvPr/>
        </p:nvSpPr>
        <p:spPr>
          <a:xfrm rot="20613164">
            <a:off x="1485901" y="763593"/>
            <a:ext cx="2537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What are your goals</a:t>
            </a:r>
            <a:r>
              <a:rPr lang="en-IN" dirty="0"/>
              <a:t>?</a:t>
            </a:r>
          </a:p>
        </p:txBody>
      </p:sp>
      <p:sp>
        <p:nvSpPr>
          <p:cNvPr id="5" name="Cloud 4">
            <a:extLst>
              <a:ext uri="{FF2B5EF4-FFF2-40B4-BE49-F238E27FC236}">
                <a16:creationId xmlns="" xmlns:a16="http://schemas.microsoft.com/office/drawing/2014/main" id="{9CD4435B-1990-2203-609D-79A431086E27}"/>
              </a:ext>
            </a:extLst>
          </p:cNvPr>
          <p:cNvSpPr/>
          <p:nvPr/>
        </p:nvSpPr>
        <p:spPr>
          <a:xfrm>
            <a:off x="7132928" y="177012"/>
            <a:ext cx="2594610" cy="1633504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E176106-97FA-93DD-D8F8-8C41846D117C}"/>
              </a:ext>
            </a:extLst>
          </p:cNvPr>
          <p:cNvSpPr txBox="1"/>
          <p:nvPr/>
        </p:nvSpPr>
        <p:spPr>
          <a:xfrm rot="21153184">
            <a:off x="7556143" y="511805"/>
            <a:ext cx="20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Why set  GOALS?</a:t>
            </a:r>
          </a:p>
        </p:txBody>
      </p:sp>
      <p:sp>
        <p:nvSpPr>
          <p:cNvPr id="7" name="Cloud 6">
            <a:extLst>
              <a:ext uri="{FF2B5EF4-FFF2-40B4-BE49-F238E27FC236}">
                <a16:creationId xmlns="" xmlns:a16="http://schemas.microsoft.com/office/drawing/2014/main" id="{E6113764-C8ED-59B9-BB90-6728B79747DD}"/>
              </a:ext>
            </a:extLst>
          </p:cNvPr>
          <p:cNvSpPr/>
          <p:nvPr/>
        </p:nvSpPr>
        <p:spPr>
          <a:xfrm>
            <a:off x="8481060" y="2948940"/>
            <a:ext cx="3246120" cy="184023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00B7715-6ACC-69DE-2AA7-5822D8DEE40B}"/>
              </a:ext>
            </a:extLst>
          </p:cNvPr>
          <p:cNvSpPr txBox="1"/>
          <p:nvPr/>
        </p:nvSpPr>
        <p:spPr>
          <a:xfrm rot="20717424">
            <a:off x="9122290" y="3259611"/>
            <a:ext cx="1961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List  all The Goals &amp; prioritize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898E2B5C-89B2-20DC-9051-063FAC6CCD41}"/>
              </a:ext>
            </a:extLst>
          </p:cNvPr>
          <p:cNvCxnSpPr/>
          <p:nvPr/>
        </p:nvCxnSpPr>
        <p:spPr>
          <a:xfrm flipV="1">
            <a:off x="4389120" y="925830"/>
            <a:ext cx="2011680" cy="3543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865E2125-4862-4A6D-F0F0-97218804B324}"/>
              </a:ext>
            </a:extLst>
          </p:cNvPr>
          <p:cNvCxnSpPr/>
          <p:nvPr/>
        </p:nvCxnSpPr>
        <p:spPr>
          <a:xfrm>
            <a:off x="9027889" y="1782264"/>
            <a:ext cx="392245" cy="9380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loud 13">
            <a:extLst>
              <a:ext uri="{FF2B5EF4-FFF2-40B4-BE49-F238E27FC236}">
                <a16:creationId xmlns="" xmlns:a16="http://schemas.microsoft.com/office/drawing/2014/main" id="{7F9CCA97-F3A1-C8E1-7D3F-F6A37885023B}"/>
              </a:ext>
            </a:extLst>
          </p:cNvPr>
          <p:cNvSpPr/>
          <p:nvPr/>
        </p:nvSpPr>
        <p:spPr>
          <a:xfrm>
            <a:off x="5246370" y="4800603"/>
            <a:ext cx="3234690" cy="1977387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DDCACDA-CD9B-CB76-BB73-18C5047104CC}"/>
              </a:ext>
            </a:extLst>
          </p:cNvPr>
          <p:cNvSpPr txBox="1"/>
          <p:nvPr/>
        </p:nvSpPr>
        <p:spPr>
          <a:xfrm rot="20924030">
            <a:off x="5914929" y="5269386"/>
            <a:ext cx="2095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</a:t>
            </a:r>
            <a:r>
              <a:rPr lang="en-IN" sz="2400" b="1" dirty="0"/>
              <a:t>Resources Required </a:t>
            </a:r>
            <a:endParaRPr lang="en-IN" b="1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7CC2505D-26E8-DD52-0224-8B8FCFCFE59C}"/>
              </a:ext>
            </a:extLst>
          </p:cNvPr>
          <p:cNvCxnSpPr/>
          <p:nvPr/>
        </p:nvCxnSpPr>
        <p:spPr>
          <a:xfrm flipH="1">
            <a:off x="8710268" y="5189220"/>
            <a:ext cx="2068830" cy="7886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Cloud 17">
            <a:extLst>
              <a:ext uri="{FF2B5EF4-FFF2-40B4-BE49-F238E27FC236}">
                <a16:creationId xmlns="" xmlns:a16="http://schemas.microsoft.com/office/drawing/2014/main" id="{90F6B56C-2664-BB97-9D9F-E09C52DE3473}"/>
              </a:ext>
            </a:extLst>
          </p:cNvPr>
          <p:cNvSpPr/>
          <p:nvPr/>
        </p:nvSpPr>
        <p:spPr>
          <a:xfrm>
            <a:off x="987677" y="3669030"/>
            <a:ext cx="2829943" cy="241173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081153A-B2F6-8910-8C22-E533DCB5EFE7}"/>
              </a:ext>
            </a:extLst>
          </p:cNvPr>
          <p:cNvSpPr txBox="1"/>
          <p:nvPr/>
        </p:nvSpPr>
        <p:spPr>
          <a:xfrm rot="20962483">
            <a:off x="1496118" y="4185450"/>
            <a:ext cx="1939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/>
              <a:t>What Would you Do to Work toward your Goal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3386AA2D-0F9C-3124-C265-AF840B3F9505}"/>
              </a:ext>
            </a:extLst>
          </p:cNvPr>
          <p:cNvCxnSpPr/>
          <p:nvPr/>
        </p:nvCxnSpPr>
        <p:spPr>
          <a:xfrm flipH="1" flipV="1">
            <a:off x="3540532" y="5795010"/>
            <a:ext cx="1488668" cy="365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C3A38683-3450-DAFA-7128-B35ED28426B2}"/>
              </a:ext>
            </a:extLst>
          </p:cNvPr>
          <p:cNvCxnSpPr/>
          <p:nvPr/>
        </p:nvCxnSpPr>
        <p:spPr>
          <a:xfrm flipV="1">
            <a:off x="1554480" y="2720340"/>
            <a:ext cx="822960" cy="822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87C8D1F5-55CC-1DD2-BDFB-586424237370}"/>
              </a:ext>
            </a:extLst>
          </p:cNvPr>
          <p:cNvSpPr txBox="1"/>
          <p:nvPr/>
        </p:nvSpPr>
        <p:spPr>
          <a:xfrm>
            <a:off x="4284866" y="2691173"/>
            <a:ext cx="32461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solidFill>
                  <a:srgbClr val="FF0000"/>
                </a:solidFill>
              </a:rPr>
              <a:t>What is it?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72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982FAA-4076-77B4-8740-5BEF21A4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b="1" dirty="0">
                <a:latin typeface="Ink Free" panose="03080402000500000000" pitchFamily="66" charset="0"/>
              </a:rPr>
              <a:t>FINANCIAL </a:t>
            </a:r>
            <a:r>
              <a:rPr lang="en-IN" sz="4000" b="1" dirty="0">
                <a:solidFill>
                  <a:srgbClr val="00B050"/>
                </a:solidFill>
                <a:latin typeface="Ink Free" panose="03080402000500000000" pitchFamily="66" charset="0"/>
              </a:rPr>
              <a:t>DEPENDANT</a:t>
            </a:r>
            <a:r>
              <a:rPr lang="en-IN" sz="4000" b="1" dirty="0">
                <a:latin typeface="Ink Free" panose="03080402000500000000" pitchFamily="66" charset="0"/>
              </a:rPr>
              <a:t> V/S </a:t>
            </a:r>
            <a:r>
              <a:rPr lang="en-IN" sz="4000" b="1" dirty="0">
                <a:solidFill>
                  <a:schemeClr val="accent5">
                    <a:lumMod val="75000"/>
                  </a:schemeClr>
                </a:solidFill>
                <a:latin typeface="Ink Free" panose="03080402000500000000" pitchFamily="66" charset="0"/>
              </a:rPr>
              <a:t>INDEPENDANT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32B446-37D0-98D2-ADF1-5C8332F60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988820"/>
            <a:ext cx="4800600" cy="391668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independent is when one does not have to rely on something or somebody, It is when they only rely on themselves.</a:t>
            </a:r>
          </a:p>
          <a:p>
            <a:endParaRPr lang="en-US" sz="2800" b="1" i="0" dirty="0">
              <a:solidFill>
                <a:srgbClr val="202124"/>
              </a:solidFill>
              <a:effectLst/>
              <a:latin typeface="Baskerville Old Face" panose="02020602080505020303" pitchFamily="18" charset="0"/>
            </a:endParaRPr>
          </a:p>
          <a:p>
            <a:r>
              <a:rPr lang="en-US" sz="3000" b="1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a state in which an individual or household has sufficient wealth to live on without having to depend on income from some form of employment</a:t>
            </a:r>
            <a:r>
              <a:rPr lang="en-US" sz="30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'.</a:t>
            </a:r>
            <a:endParaRPr lang="en-IN" sz="3500" b="1" dirty="0">
              <a:latin typeface="Baskerville Old Face" panose="02020602080505020303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E4BD919-0C98-80D3-9CA4-AC105CE86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7796" y="3623311"/>
            <a:ext cx="4800600" cy="2852304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when</a:t>
            </a:r>
            <a:r>
              <a:rPr lang="en-US" sz="3200" b="1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 someone does have to rely on somebody else</a:t>
            </a:r>
          </a:p>
          <a:p>
            <a:endParaRPr lang="en-US" sz="3200" b="1" i="0" dirty="0">
              <a:solidFill>
                <a:srgbClr val="202124"/>
              </a:solidFill>
              <a:effectLst/>
              <a:latin typeface="Baskerville Old Face" panose="02020602080505020303" pitchFamily="18" charset="0"/>
            </a:endParaRPr>
          </a:p>
          <a:p>
            <a:r>
              <a:rPr lang="en-US" sz="3000" b="1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the state of a relationship in which one partner financially depends on the other</a:t>
            </a:r>
            <a:r>
              <a:rPr lang="en-US" sz="3000" b="0" i="0" dirty="0">
                <a:solidFill>
                  <a:srgbClr val="202124"/>
                </a:solidFill>
                <a:effectLst/>
                <a:latin typeface="Baskerville Old Face" panose="02020602080505020303" pitchFamily="18" charset="0"/>
              </a:rPr>
              <a:t>.</a:t>
            </a:r>
            <a:endParaRPr lang="en-IN" sz="3500" dirty="0">
              <a:latin typeface="Baskerville Old Face" panose="02020602080505020303" pitchFamily="18" charset="0"/>
            </a:endParaRPr>
          </a:p>
        </p:txBody>
      </p:sp>
      <p:pic>
        <p:nvPicPr>
          <p:cNvPr id="1028" name="Picture 4" descr="Premium Photo | Rupee currency sign symbols gold color 3d render isolated  on white background">
            <a:extLst>
              <a:ext uri="{FF2B5EF4-FFF2-40B4-BE49-F238E27FC236}">
                <a16:creationId xmlns="" xmlns:a16="http://schemas.microsoft.com/office/drawing/2014/main" id="{0C5DB5C2-CC89-D658-612B-8652C53F0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920" y="1508757"/>
            <a:ext cx="2583180" cy="172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95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7D1D3DF-819B-5D2F-1609-AF054F43502C}"/>
              </a:ext>
            </a:extLst>
          </p:cNvPr>
          <p:cNvSpPr txBox="1"/>
          <p:nvPr/>
        </p:nvSpPr>
        <p:spPr>
          <a:xfrm>
            <a:off x="1897380" y="400050"/>
            <a:ext cx="621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3600" b="1" dirty="0">
                <a:solidFill>
                  <a:schemeClr val="accent5">
                    <a:lumMod val="75000"/>
                  </a:schemeClr>
                </a:solidFill>
                <a:latin typeface="Ink Free" panose="03080402000500000000" pitchFamily="66" charset="0"/>
              </a:rPr>
              <a:t>Spending Patterns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869676F-D017-CB7E-3E13-4F2717501F67}"/>
              </a:ext>
            </a:extLst>
          </p:cNvPr>
          <p:cNvSpPr txBox="1"/>
          <p:nvPr/>
        </p:nvSpPr>
        <p:spPr>
          <a:xfrm>
            <a:off x="1337310" y="1268730"/>
            <a:ext cx="101727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202124"/>
                </a:solidFill>
                <a:highlight>
                  <a:srgbClr val="FFFF00"/>
                </a:highlight>
                <a:latin typeface="Google Sans"/>
              </a:rPr>
              <a:t>EXAMPLES OF BAD SPENDING</a:t>
            </a:r>
            <a:endParaRPr lang="en-US" sz="2400" b="1" i="0" dirty="0">
              <a:solidFill>
                <a:srgbClr val="202124"/>
              </a:solidFill>
              <a:effectLst/>
              <a:highlight>
                <a:srgbClr val="FFFF00"/>
              </a:highlight>
              <a:latin typeface="Google Sans"/>
            </a:endParaRPr>
          </a:p>
          <a:p>
            <a:pPr algn="l"/>
            <a:endParaRPr lang="en-US" sz="2400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Frequent Spending on Small Items. ...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Shopping as a Habit. ...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Impulse Buying. ...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Paying Bills Late. ...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Not Tracking Spending. ...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Missing Savings Goals.</a:t>
            </a:r>
          </a:p>
          <a:p>
            <a:r>
              <a:rPr lang="en-US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Track your Spending, Control your impulses, Stop trying to impress other people, Figure out what Habit drain your budget, Learn to value investing over Products etc.…)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n-IN" sz="1400" dirty="0"/>
              <a:t>                                                Show video </a:t>
            </a:r>
          </a:p>
        </p:txBody>
      </p:sp>
    </p:spTree>
    <p:extLst>
      <p:ext uri="{BB962C8B-B14F-4D97-AF65-F5344CB8AC3E}">
        <p14:creationId xmlns:p14="http://schemas.microsoft.com/office/powerpoint/2010/main" val="190403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Budgeting Stock Illustrations – 5,928 Budgeting Stock Illustrations,  Vectors &amp; Clipart - Dreamstime">
            <a:extLst>
              <a:ext uri="{FF2B5EF4-FFF2-40B4-BE49-F238E27FC236}">
                <a16:creationId xmlns="" xmlns:a16="http://schemas.microsoft.com/office/drawing/2014/main" id="{7FCD992D-DE2B-EE9D-D1CF-ACF2FB9E8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1" y="123825"/>
            <a:ext cx="517779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9CFB5AC-B666-48CA-74A0-8E17D2973FF5}"/>
              </a:ext>
            </a:extLst>
          </p:cNvPr>
          <p:cNvSpPr txBox="1"/>
          <p:nvPr/>
        </p:nvSpPr>
        <p:spPr>
          <a:xfrm>
            <a:off x="1417320" y="1476375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Budgeting </a:t>
            </a:r>
          </a:p>
        </p:txBody>
      </p:sp>
      <p:pic>
        <p:nvPicPr>
          <p:cNvPr id="3082" name="Picture 10" descr="50/30/20 Budget Rule to Manage Money - Financial Gyan">
            <a:extLst>
              <a:ext uri="{FF2B5EF4-FFF2-40B4-BE49-F238E27FC236}">
                <a16:creationId xmlns="" xmlns:a16="http://schemas.microsoft.com/office/drawing/2014/main" id="{7D75A874-A579-2CEB-E0B5-2BF6C3DF4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03070"/>
            <a:ext cx="5402580" cy="503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>
            <a:extLst>
              <a:ext uri="{FF2B5EF4-FFF2-40B4-BE49-F238E27FC236}">
                <a16:creationId xmlns="" xmlns:a16="http://schemas.microsoft.com/office/drawing/2014/main" id="{BA10A6F7-2151-9EDD-4B3F-4B7F0756D52B}"/>
              </a:ext>
            </a:extLst>
          </p:cNvPr>
          <p:cNvSpPr/>
          <p:nvPr/>
        </p:nvSpPr>
        <p:spPr>
          <a:xfrm>
            <a:off x="893445" y="3749040"/>
            <a:ext cx="4320540" cy="310896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473636-954D-65C7-5870-9421CAF08E7E}"/>
              </a:ext>
            </a:extLst>
          </p:cNvPr>
          <p:cNvSpPr txBox="1"/>
          <p:nvPr/>
        </p:nvSpPr>
        <p:spPr>
          <a:xfrm rot="21118130">
            <a:off x="1523616" y="4310064"/>
            <a:ext cx="3314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 budget is an estimation of revenue and expenses over a specified future period of time and is usually compiled and re-evaluated on a periodic basis.</a:t>
            </a:r>
            <a:endParaRPr lang="en-IN" b="1" dirty="0">
              <a:solidFill>
                <a:srgbClr val="C00000"/>
              </a:solidFill>
            </a:endParaRPr>
          </a:p>
        </p:txBody>
      </p:sp>
      <p:cxnSp>
        <p:nvCxnSpPr>
          <p:cNvPr id="10" name="Connector: Curved 9">
            <a:extLst>
              <a:ext uri="{FF2B5EF4-FFF2-40B4-BE49-F238E27FC236}">
                <a16:creationId xmlns="" xmlns:a16="http://schemas.microsoft.com/office/drawing/2014/main" id="{F26BBED1-66B3-AE69-85DC-835085854191}"/>
              </a:ext>
            </a:extLst>
          </p:cNvPr>
          <p:cNvCxnSpPr>
            <a:cxnSpLocks/>
          </p:cNvCxnSpPr>
          <p:nvPr/>
        </p:nvCxnSpPr>
        <p:spPr>
          <a:xfrm rot="16200000" flipH="1">
            <a:off x="3681742" y="2723526"/>
            <a:ext cx="2709389" cy="1124718"/>
          </a:xfrm>
          <a:prstGeom prst="curvedConnector3">
            <a:avLst/>
          </a:prstGeom>
          <a:ln>
            <a:solidFill>
              <a:schemeClr val="tx2"/>
            </a:solidFill>
            <a:tailEnd type="triangle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41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8773EC-814B-8D27-88BB-458C4655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r>
              <a:rPr lang="en-US" sz="8800" dirty="0"/>
              <a:t> </a:t>
            </a:r>
            <a:endParaRPr lang="en-IN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B2733F-8AD6-34C6-A8D5-AA1A75CCB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Where does your income come from?</a:t>
            </a:r>
          </a:p>
          <a:p>
            <a:endParaRPr lang="en-US" sz="3200" b="1" dirty="0"/>
          </a:p>
          <a:p>
            <a:r>
              <a:rPr lang="en-US" sz="3200" b="1" dirty="0"/>
              <a:t>Where does your Money Go?</a:t>
            </a:r>
          </a:p>
          <a:p>
            <a:endParaRPr lang="en-US" sz="3200" b="1" dirty="0"/>
          </a:p>
          <a:p>
            <a:r>
              <a:rPr lang="en-US" sz="3200" b="1" dirty="0"/>
              <a:t>What to Spend and Where to Spend the Money ?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eg.</a:t>
            </a:r>
            <a:r>
              <a:rPr lang="en-US" dirty="0"/>
              <a:t> Clothing, food, Groceries, Automobile etc.…)</a:t>
            </a:r>
          </a:p>
        </p:txBody>
      </p:sp>
    </p:spTree>
    <p:extLst>
      <p:ext uri="{BB962C8B-B14F-4D97-AF65-F5344CB8AC3E}">
        <p14:creationId xmlns:p14="http://schemas.microsoft.com/office/powerpoint/2010/main" val="75619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udgeting, Home budget, Budget planner">
            <a:extLst>
              <a:ext uri="{FF2B5EF4-FFF2-40B4-BE49-F238E27FC236}">
                <a16:creationId xmlns="" xmlns:a16="http://schemas.microsoft.com/office/drawing/2014/main" id="{6AA1FC0B-866B-B449-263A-3C47084FE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520" y="137160"/>
            <a:ext cx="5354003" cy="659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2">
            <a:extLst>
              <a:ext uri="{FF2B5EF4-FFF2-40B4-BE49-F238E27FC236}">
                <a16:creationId xmlns="" xmlns:a16="http://schemas.microsoft.com/office/drawing/2014/main" id="{49B1F1AE-2C29-E8A4-C199-21A9C128FE45}"/>
              </a:ext>
            </a:extLst>
          </p:cNvPr>
          <p:cNvSpPr/>
          <p:nvPr/>
        </p:nvSpPr>
        <p:spPr>
          <a:xfrm>
            <a:off x="1268730" y="1842016"/>
            <a:ext cx="4206240" cy="2743200"/>
          </a:xfrm>
          <a:prstGeom prst="cloud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61A2786-5882-A9E1-7747-E6CC254EC0AE}"/>
              </a:ext>
            </a:extLst>
          </p:cNvPr>
          <p:cNvSpPr txBox="1"/>
          <p:nvPr/>
        </p:nvSpPr>
        <p:spPr>
          <a:xfrm rot="21107368">
            <a:off x="1987265" y="2463141"/>
            <a:ext cx="3100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</a:rPr>
              <a:t>Example  Budget </a:t>
            </a:r>
          </a:p>
        </p:txBody>
      </p:sp>
    </p:spTree>
    <p:extLst>
      <p:ext uri="{BB962C8B-B14F-4D97-AF65-F5344CB8AC3E}">
        <p14:creationId xmlns:p14="http://schemas.microsoft.com/office/powerpoint/2010/main" val="183860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="" xmlns:a16="http://schemas.microsoft.com/office/drawing/2014/main" id="{0B0DCE23-D66D-FAF4-32CC-86771E75E7DE}"/>
              </a:ext>
            </a:extLst>
          </p:cNvPr>
          <p:cNvSpPr/>
          <p:nvPr/>
        </p:nvSpPr>
        <p:spPr>
          <a:xfrm>
            <a:off x="1623060" y="662250"/>
            <a:ext cx="6252210" cy="256032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911F120-419C-17C9-C3BD-697AD6ED213C}"/>
              </a:ext>
            </a:extLst>
          </p:cNvPr>
          <p:cNvSpPr txBox="1"/>
          <p:nvPr/>
        </p:nvSpPr>
        <p:spPr>
          <a:xfrm rot="21301933">
            <a:off x="2303822" y="1247346"/>
            <a:ext cx="4628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solidFill>
                  <a:srgbClr val="7030A0"/>
                </a:solidFill>
              </a:rPr>
              <a:t>RISK MANAGEMNT </a:t>
            </a:r>
          </a:p>
        </p:txBody>
      </p:sp>
      <p:sp>
        <p:nvSpPr>
          <p:cNvPr id="4" name="Teardrop 3">
            <a:extLst>
              <a:ext uri="{FF2B5EF4-FFF2-40B4-BE49-F238E27FC236}">
                <a16:creationId xmlns="" xmlns:a16="http://schemas.microsoft.com/office/drawing/2014/main" id="{19FC5AA0-BFD9-EE82-D815-706499C21040}"/>
              </a:ext>
            </a:extLst>
          </p:cNvPr>
          <p:cNvSpPr/>
          <p:nvPr/>
        </p:nvSpPr>
        <p:spPr>
          <a:xfrm>
            <a:off x="1346886" y="3635431"/>
            <a:ext cx="3076833" cy="3054518"/>
          </a:xfrm>
          <a:prstGeom prst="teardro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1473E17-03B5-E1EB-9FCD-77AE28591003}"/>
              </a:ext>
            </a:extLst>
          </p:cNvPr>
          <p:cNvSpPr txBox="1"/>
          <p:nvPr/>
        </p:nvSpPr>
        <p:spPr>
          <a:xfrm>
            <a:off x="1717588" y="4129628"/>
            <a:ext cx="22365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/>
              <a:t>WHY IS IT </a:t>
            </a:r>
            <a:r>
              <a:rPr lang="en-IN" sz="3200" b="1" dirty="0">
                <a:solidFill>
                  <a:srgbClr val="00B0F0"/>
                </a:solidFill>
              </a:rPr>
              <a:t>IMPORTANT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90B1D162-6202-B100-7BE0-33AFF03161CA}"/>
              </a:ext>
            </a:extLst>
          </p:cNvPr>
          <p:cNvCxnSpPr/>
          <p:nvPr/>
        </p:nvCxnSpPr>
        <p:spPr>
          <a:xfrm>
            <a:off x="7191632" y="2520778"/>
            <a:ext cx="1087395" cy="9082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lowchart: Punched Tape 7">
            <a:extLst>
              <a:ext uri="{FF2B5EF4-FFF2-40B4-BE49-F238E27FC236}">
                <a16:creationId xmlns="" xmlns:a16="http://schemas.microsoft.com/office/drawing/2014/main" id="{E9096D66-AE81-FD8F-8FB3-AFEC2463510F}"/>
              </a:ext>
            </a:extLst>
          </p:cNvPr>
          <p:cNvSpPr/>
          <p:nvPr/>
        </p:nvSpPr>
        <p:spPr>
          <a:xfrm>
            <a:off x="5782962" y="3222570"/>
            <a:ext cx="5943600" cy="3375939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AE4A577-23A9-4B3D-E65B-7804799F1DFA}"/>
              </a:ext>
            </a:extLst>
          </p:cNvPr>
          <p:cNvSpPr txBox="1"/>
          <p:nvPr/>
        </p:nvSpPr>
        <p:spPr>
          <a:xfrm>
            <a:off x="5931243" y="3871711"/>
            <a:ext cx="5721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Comic Sans MS" panose="030F0702030302020204" pitchFamily="66" charset="0"/>
              </a:rPr>
              <a:t>FIVE ELEMENTS OF </a:t>
            </a:r>
            <a:r>
              <a:rPr lang="en-IN" sz="48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RISK</a:t>
            </a:r>
            <a:r>
              <a:rPr lang="en-IN" sz="4800" b="1" dirty="0">
                <a:latin typeface="Comic Sans MS" panose="030F0702030302020204" pitchFamily="66" charset="0"/>
              </a:rPr>
              <a:t> MANAGEMNT</a:t>
            </a:r>
          </a:p>
        </p:txBody>
      </p:sp>
    </p:spTree>
    <p:extLst>
      <p:ext uri="{BB962C8B-B14F-4D97-AF65-F5344CB8AC3E}">
        <p14:creationId xmlns:p14="http://schemas.microsoft.com/office/powerpoint/2010/main" val="80194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D222FA-E237-F4EF-BAE7-ECEC52A1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b="1" i="1" cap="none" dirty="0">
                <a:latin typeface="Comic Sans MS" panose="030F0702030302020204" pitchFamily="66" charset="0"/>
              </a:rPr>
              <a:t>Types Of Financial Risk Management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D852C27-0FBF-B1DE-BAE6-ADCF996579A4}"/>
              </a:ext>
            </a:extLst>
          </p:cNvPr>
          <p:cNvSpPr txBox="1"/>
          <p:nvPr/>
        </p:nvSpPr>
        <p:spPr>
          <a:xfrm>
            <a:off x="1383957" y="2051222"/>
            <a:ext cx="103796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en-IN" sz="2400" b="1" i="1" u="sng" dirty="0">
                <a:latin typeface="Comic Sans MS" panose="030F0702030302020204" pitchFamily="66" charset="0"/>
              </a:rPr>
              <a:t>Investment  Risk </a:t>
            </a:r>
            <a:r>
              <a:rPr lang="en-IN" sz="2400" dirty="0">
                <a:latin typeface="Comic Sans MS" panose="030F0702030302020204" pitchFamily="66" charset="0"/>
              </a:rPr>
              <a:t>– Do Background Check before investment, invest with trusted area like </a:t>
            </a:r>
            <a:r>
              <a:rPr lang="en-IN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banks </a:t>
            </a:r>
            <a:r>
              <a:rPr lang="en-IN" sz="2400" dirty="0">
                <a:latin typeface="Comic Sans MS" panose="030F0702030302020204" pitchFamily="66" charset="0"/>
              </a:rPr>
              <a:t>etc..</a:t>
            </a:r>
          </a:p>
          <a:p>
            <a:pPr marL="342900" indent="-342900">
              <a:buFontTx/>
              <a:buChar char="-"/>
            </a:pPr>
            <a:r>
              <a:rPr lang="en-IN" sz="2400" b="1" i="1" u="sng" dirty="0">
                <a:latin typeface="Comic Sans MS" panose="030F0702030302020204" pitchFamily="66" charset="0"/>
              </a:rPr>
              <a:t>Legal  Risk </a:t>
            </a:r>
            <a:r>
              <a:rPr lang="en-IN" sz="2400" dirty="0">
                <a:latin typeface="Comic Sans MS" panose="030F0702030302020204" pitchFamily="66" charset="0"/>
              </a:rPr>
              <a:t>– 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Legal risk is the risk of financial or reputational loss that can result from </a:t>
            </a:r>
            <a:r>
              <a:rPr lang="en-US" sz="2400" b="1" i="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lack of awareness or misunderstanding of, ambiguity in, or reckless indifference</a:t>
            </a:r>
            <a:endParaRPr lang="en-IN" sz="2400" b="1" i="0" dirty="0">
              <a:solidFill>
                <a:srgbClr val="00B0F0"/>
              </a:solidFill>
              <a:effectLst/>
              <a:latin typeface="Comic Sans MS" panose="030F0702030302020204" pitchFamily="66" charset="0"/>
            </a:endParaRPr>
          </a:p>
          <a:p>
            <a:pPr marL="342900" indent="-342900" algn="r">
              <a:buFontTx/>
              <a:buChar char="-"/>
            </a:pPr>
            <a:r>
              <a:rPr lang="en-IN" sz="2400" b="1" i="1" u="sng" dirty="0">
                <a:latin typeface="Comic Sans MS" panose="030F0702030302020204" pitchFamily="66" charset="0"/>
              </a:rPr>
              <a:t>Growth risk </a:t>
            </a:r>
            <a:r>
              <a:rPr lang="en-IN" sz="2400" dirty="0">
                <a:latin typeface="Comic Sans MS" panose="030F0702030302020204" pitchFamily="66" charset="0"/>
              </a:rPr>
              <a:t>- </a:t>
            </a:r>
            <a:r>
              <a:rPr lang="en-US" sz="24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</a:rPr>
              <a:t>growth doesn't continue as expected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algn="ctr"/>
            <a:r>
              <a:rPr lang="en-IN" sz="2400" dirty="0">
                <a:latin typeface="Comic Sans MS" panose="030F0702030302020204" pitchFamily="66" charset="0"/>
              </a:rPr>
              <a:t>- </a:t>
            </a:r>
            <a:r>
              <a:rPr lang="en-IN" sz="2400" b="1" i="1" u="sng" dirty="0">
                <a:latin typeface="Comic Sans MS" panose="030F0702030302020204" pitchFamily="66" charset="0"/>
              </a:rPr>
              <a:t>Credit Risk- </a:t>
            </a:r>
            <a:r>
              <a:rPr lang="en-US" sz="2400" b="1" i="0" dirty="0">
                <a:solidFill>
                  <a:srgbClr val="5F6368"/>
                </a:solidFill>
                <a:effectLst/>
                <a:latin typeface="Avenir Next LT Pro Light" panose="020B0304020202020204" pitchFamily="34" charset="0"/>
              </a:rPr>
              <a:t>the possibility of a loss resulting from a borrower's failure to </a:t>
            </a:r>
            <a:r>
              <a:rPr lang="en-US" sz="2400" b="1" i="0" dirty="0">
                <a:solidFill>
                  <a:srgbClr val="00B050"/>
                </a:solidFill>
                <a:effectLst/>
                <a:latin typeface="Avenir Next LT Pro Light" panose="020B0304020202020204" pitchFamily="34" charset="0"/>
              </a:rPr>
              <a:t>repay a loan or meet contractual obligations</a:t>
            </a:r>
            <a:r>
              <a:rPr lang="en-US" sz="2400" b="0" i="0" dirty="0">
                <a:solidFill>
                  <a:srgbClr val="4D5156"/>
                </a:solidFill>
                <a:effectLst/>
                <a:latin typeface="Avenir Next LT Pro Light" panose="020B0304020202020204" pitchFamily="34" charset="0"/>
              </a:rPr>
              <a:t>.</a:t>
            </a:r>
            <a:endParaRPr lang="en-IN" sz="2400" dirty="0">
              <a:latin typeface="Avenir Next LT Pro Light" panose="020B0304020202020204" pitchFamily="34" charset="0"/>
            </a:endParaRPr>
          </a:p>
          <a:p>
            <a:r>
              <a:rPr lang="en-IN" sz="2400" dirty="0">
                <a:latin typeface="Comic Sans MS" panose="030F0702030302020204" pitchFamily="66" charset="0"/>
              </a:rPr>
              <a:t>- </a:t>
            </a:r>
            <a:r>
              <a:rPr lang="en-IN" sz="2400" b="1" i="1" u="sng" dirty="0">
                <a:latin typeface="Comic Sans MS" panose="030F0702030302020204" pitchFamily="66" charset="0"/>
              </a:rPr>
              <a:t>Natural Disaster </a:t>
            </a:r>
            <a:r>
              <a:rPr lang="en-IN" sz="2400" dirty="0">
                <a:latin typeface="Comic Sans MS" panose="030F0702030302020204" pitchFamily="66" charset="0"/>
              </a:rPr>
              <a:t>- </a:t>
            </a:r>
            <a:r>
              <a:rPr lang="en-US" sz="2400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as the likelihood of loss of life, injury or destruction and damage from a disaster in a given period of time</a:t>
            </a:r>
            <a:r>
              <a:rPr lang="en-US" sz="2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algn="r"/>
            <a:r>
              <a:rPr lang="en-IN" sz="2400" dirty="0">
                <a:latin typeface="Comic Sans MS" panose="030F0702030302020204" pitchFamily="66" charset="0"/>
              </a:rPr>
              <a:t>- </a:t>
            </a:r>
            <a:r>
              <a:rPr lang="en-IN" sz="2400" b="1" i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Competitors</a:t>
            </a:r>
            <a:r>
              <a:rPr lang="en-IN" sz="2400" dirty="0">
                <a:latin typeface="Comic Sans MS" panose="030F0702030302020204" pitchFamily="66" charset="0"/>
              </a:rPr>
              <a:t> - </a:t>
            </a:r>
            <a:r>
              <a:rPr lang="en-US" sz="24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potential for a business's competitors to prevent its growth and success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333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269</TotalTime>
  <Words>455</Words>
  <Application>Microsoft Office PowerPoint</Application>
  <PresentationFormat>Widescreen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arial</vt:lpstr>
      <vt:lpstr>Arial Rounded MT Bold</vt:lpstr>
      <vt:lpstr>Avenir Next LT Pro Light</vt:lpstr>
      <vt:lpstr>Baskerville Old Face</vt:lpstr>
      <vt:lpstr>Calibri</vt:lpstr>
      <vt:lpstr>Comic Sans MS</vt:lpstr>
      <vt:lpstr>Gill Sans MT</vt:lpstr>
      <vt:lpstr>Google Sans</vt:lpstr>
      <vt:lpstr>Impact</vt:lpstr>
      <vt:lpstr>Ink Free</vt:lpstr>
      <vt:lpstr>SourceSansPro</vt:lpstr>
      <vt:lpstr>Badge</vt:lpstr>
      <vt:lpstr>PLANET HOPE ASIA</vt:lpstr>
      <vt:lpstr>PowerPoint Presentation</vt:lpstr>
      <vt:lpstr>FINANCIAL DEPENDANT V/S INDEPENDANT</vt:lpstr>
      <vt:lpstr>PowerPoint Presentation</vt:lpstr>
      <vt:lpstr>PowerPoint Presentation</vt:lpstr>
      <vt:lpstr>INCOME </vt:lpstr>
      <vt:lpstr>PowerPoint Presentation</vt:lpstr>
      <vt:lpstr>PowerPoint Presentation</vt:lpstr>
      <vt:lpstr>Types Of Financial Risk Management</vt:lpstr>
      <vt:lpstr> FIANNCIAL RISK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 HOPE ASIA</dc:title>
  <dc:creator>Durga john</dc:creator>
  <cp:lastModifiedBy>Admin</cp:lastModifiedBy>
  <cp:revision>30</cp:revision>
  <dcterms:created xsi:type="dcterms:W3CDTF">2022-12-05T06:11:09Z</dcterms:created>
  <dcterms:modified xsi:type="dcterms:W3CDTF">2023-11-24T06:36:00Z</dcterms:modified>
</cp:coreProperties>
</file>