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7" r:id="rId2"/>
    <p:sldId id="281" r:id="rId3"/>
    <p:sldId id="274" r:id="rId4"/>
    <p:sldId id="282" r:id="rId5"/>
    <p:sldId id="280" r:id="rId6"/>
    <p:sldId id="275" r:id="rId7"/>
    <p:sldId id="277" r:id="rId8"/>
    <p:sldId id="283" r:id="rId9"/>
    <p:sldId id="278" r:id="rId10"/>
    <p:sldId id="269" r:id="rId11"/>
    <p:sldId id="271" r:id="rId12"/>
    <p:sldId id="272" r:id="rId13"/>
    <p:sldId id="273" r:id="rId14"/>
    <p:sldId id="279" r:id="rId15"/>
    <p:sldId id="284" r:id="rId16"/>
    <p:sldId id="285"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706" autoAdjust="0"/>
  </p:normalViewPr>
  <p:slideViewPr>
    <p:cSldViewPr snapToGrid="0">
      <p:cViewPr varScale="1">
        <p:scale>
          <a:sx n="128" d="100"/>
          <a:sy n="128" d="100"/>
        </p:scale>
        <p:origin x="512" y="17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12/1/23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12/1/23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angle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293814" y="3937321"/>
            <a:ext cx="9601200" cy="1625279"/>
          </a:xfrm>
        </p:spPr>
        <p:txBody>
          <a:bodyPr anchor="b">
            <a:normAutofit/>
          </a:bodyPr>
          <a:lstStyle>
            <a:lvl1pPr algn="l">
              <a:lnSpc>
                <a:spcPct val="80000"/>
              </a:lnSpc>
              <a:defRPr sz="6000"/>
            </a:lvl1pPr>
          </a:lstStyle>
          <a:p>
            <a:r>
              <a:rPr lang="en-US"/>
              <a:t>Click to edit Master title style</a:t>
            </a:r>
            <a:endParaRPr/>
          </a:p>
        </p:txBody>
      </p:sp>
      <p:sp>
        <p:nvSpPr>
          <p:cNvPr id="3" name="Subtitle 2"/>
          <p:cNvSpPr>
            <a:spLocks noGrp="1"/>
          </p:cNvSpPr>
          <p:nvPr>
            <p:ph type="subTitle" idx="1" hasCustomPrompt="1"/>
          </p:nvPr>
        </p:nvSpPr>
        <p:spPr>
          <a:xfrm>
            <a:off x="1293814" y="5641975"/>
            <a:ext cx="9601200"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E</a:t>
            </a:r>
            <a:r>
              <a:rPr dirty="0"/>
              <a:t>dit Master subtitle style</a:t>
            </a:r>
          </a:p>
        </p:txBody>
      </p:sp>
      <p:sp>
        <p:nvSpPr>
          <p:cNvPr id="10" name="Freeform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2" name="Freeform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1293814" y="1828801"/>
            <a:ext cx="9601198"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12/1/23</a:t>
            </a:fld>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12/1/23</a:t>
            </a:fld>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12/1/23</a:t>
            </a:fld>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1928553"/>
            <a:ext cx="9601200" cy="2262447"/>
          </a:xfrm>
        </p:spPr>
        <p:txBody>
          <a:bodyPr anchor="b">
            <a:normAutofit/>
          </a:bodyPr>
          <a:lstStyle>
            <a:lvl1pPr algn="l">
              <a:lnSpc>
                <a:spcPct val="80000"/>
              </a:lnSpc>
              <a:defRPr sz="5400" b="0"/>
            </a:lvl1pPr>
          </a:lstStyle>
          <a:p>
            <a:r>
              <a:rPr lang="en-US"/>
              <a:t>Click to edit Master title style</a:t>
            </a:r>
            <a:endParaRPr/>
          </a:p>
        </p:txBody>
      </p:sp>
      <p:sp>
        <p:nvSpPr>
          <p:cNvPr id="3" name="Text Placeholder 2"/>
          <p:cNvSpPr>
            <a:spLocks noGrp="1"/>
          </p:cNvSpPr>
          <p:nvPr>
            <p:ph type="body" idx="1"/>
          </p:nvPr>
        </p:nvSpPr>
        <p:spPr>
          <a:xfrm>
            <a:off x="1293813" y="4267200"/>
            <a:ext cx="96012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12/1/23</a:t>
            </a:fld>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50767" y="1828800"/>
            <a:ext cx="46482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DDA72D1-64D5-4552-ACDD-1CCE5F7F800D}" type="datetimeFigureOut">
              <a:rPr lang="en-US"/>
              <a:t>12/1/23</a:t>
            </a:fld>
            <a:endParaRPr/>
          </a:p>
        </p:txBody>
      </p:sp>
      <p:sp>
        <p:nvSpPr>
          <p:cNvPr id="7" name="Slide Number Placeholder 6"/>
          <p:cNvSpPr>
            <a:spLocks noGrp="1"/>
          </p:cNvSpPr>
          <p:nvPr>
            <p:ph type="sldNum" sz="quarter" idx="12"/>
          </p:nvPr>
        </p:nvSpPr>
        <p:spPr/>
        <p:txBody>
          <a:bodyPr/>
          <a:lstStyle/>
          <a:p>
            <a:fld id="{0513F29E-967E-4B69-BEAA-E3504E43784D}" type="slidenum">
              <a:rPr/>
              <a:t>‹N›</a:t>
            </a:fld>
            <a:endParaRPr/>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93813"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7813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49862"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2" y="27813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9E583DDF-CA54-461A-A486-592D2374C532}" type="datetimeFigureOut">
              <a:rPr lang="en-US"/>
              <a:t>12/1/23</a:t>
            </a:fld>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12/1/23</a:t>
            </a:fld>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12/1/23</a:t>
            </a:fld>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533400"/>
            <a:ext cx="4572001" cy="2743199"/>
          </a:xfrm>
        </p:spPr>
        <p:txBody>
          <a:bodyPr anchor="b">
            <a:normAutofit/>
          </a:bodyPr>
          <a:lstStyle>
            <a:lvl1pPr>
              <a:lnSpc>
                <a:spcPct val="80000"/>
              </a:lnSpc>
              <a:defRPr sz="4000" b="0"/>
            </a:lvl1pPr>
          </a:lstStyle>
          <a:p>
            <a:r>
              <a:rPr lang="en-US"/>
              <a:t>Click to edit Master title style</a:t>
            </a:r>
            <a:endParaRPr/>
          </a:p>
        </p:txBody>
      </p:sp>
      <p:sp>
        <p:nvSpPr>
          <p:cNvPr id="3" name="Content Placeholder 2"/>
          <p:cNvSpPr>
            <a:spLocks noGrp="1"/>
          </p:cNvSpPr>
          <p:nvPr>
            <p:ph idx="1"/>
          </p:nvPr>
        </p:nvSpPr>
        <p:spPr>
          <a:xfrm>
            <a:off x="5637213" y="533401"/>
            <a:ext cx="5943603"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013" y="3429000"/>
            <a:ext cx="4572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12/1/23</a:t>
            </a:fld>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9050" y="533401"/>
            <a:ext cx="4573192" cy="2743199"/>
          </a:xfrm>
        </p:spPr>
        <p:txBody>
          <a:bodyPr anchor="b">
            <a:normAutofit/>
          </a:bodyPr>
          <a:lstStyle>
            <a:lvl1pPr algn="l">
              <a:lnSpc>
                <a:spcPct val="80000"/>
              </a:lnSpc>
              <a:defRPr sz="4000" b="0" i="0" baseline="0">
                <a:solidFill>
                  <a:schemeClr val="accent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009049" y="3429001"/>
            <a:ext cx="4573191"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pPr/>
              <a:t>12/1/23</a:t>
            </a:fld>
            <a:endParaRPr/>
          </a:p>
        </p:txBody>
      </p:sp>
      <p:sp>
        <p:nvSpPr>
          <p:cNvPr id="7" name="Slide Number Placeholder 6"/>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4585" y="5374939"/>
            <a:ext cx="12240113"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100">
                <a:solidFill>
                  <a:schemeClr val="tx1"/>
                </a:solidFill>
              </a:defRPr>
            </a:lvl1pPr>
          </a:lstStyle>
          <a:p>
            <a:fld id="{9E583DDF-CA54-461A-A486-592D2374C532}" type="datetimeFigureOut">
              <a:rPr lang="en-US" smtClean="0"/>
              <a:pPr/>
              <a:t>12/1/23</a:t>
            </a:fld>
            <a:endParaRPr lang="en-US"/>
          </a:p>
        </p:txBody>
      </p:sp>
      <p:sp>
        <p:nvSpPr>
          <p:cNvPr id="6" name="Slide Number Placeholder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CA8D9AD5-F248-4919-864A-CFD76CC027D6}" type="slidenum">
              <a:rPr lang="en-US" smtClean="0"/>
              <a:pPr/>
              <a:t>‹N›</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soulsalt.com/when-nothing-goes-right/" TargetMode="External"/><Relationship Id="rId2" Type="http://schemas.openxmlformats.org/officeDocument/2006/relationships/hyperlink" Target="https://www.scientificamerican.com/article/a-self-improvement-secret-work-on-strengths/" TargetMode="External"/><Relationship Id="rId1" Type="http://schemas.openxmlformats.org/officeDocument/2006/relationships/slideLayout" Target="../slideLayouts/slideLayout7.xml"/><Relationship Id="rId4" Type="http://schemas.openxmlformats.org/officeDocument/2006/relationships/hyperlink" Target="https://soulsalt.com/how-to-identify-your-strength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oulsalt.com/how-to-refocus-your-life/"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3595162/" TargetMode="External"/><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hyperlink" Target="https://soulsalt.com/list-of-values-and-beliefs/" TargetMode="External"/><Relationship Id="rId4" Type="http://schemas.openxmlformats.org/officeDocument/2006/relationships/hyperlink" Target="https://soulsalt.com/abundance-minds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daily.com/releases/2016/01/160129171328.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4194898"/>
            <a:ext cx="9601200" cy="1625279"/>
          </a:xfrm>
        </p:spPr>
        <p:txBody>
          <a:bodyPr>
            <a:normAutofit fontScale="90000"/>
          </a:bodyPr>
          <a:lstStyle/>
          <a:p>
            <a:r>
              <a:rPr lang="en-US" b="1" dirty="0"/>
              <a:t>HOW TO BUILD SELF CONFIDENCE AND BOLDNESS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6097" y="5820177"/>
            <a:ext cx="2940342" cy="989940"/>
          </a:xfrm>
          <a:prstGeom prst="rect">
            <a:avLst/>
          </a:prstGeom>
          <a:ln>
            <a:noFill/>
          </a:ln>
          <a:effectLst>
            <a:softEdge rad="112500"/>
          </a:effectLst>
        </p:spPr>
      </p:pic>
    </p:spTree>
    <p:extLst>
      <p:ext uri="{BB962C8B-B14F-4D97-AF65-F5344CB8AC3E}">
        <p14:creationId xmlns:p14="http://schemas.microsoft.com/office/powerpoint/2010/main" val="5471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7082" y="336464"/>
            <a:ext cx="6096000" cy="646331"/>
          </a:xfrm>
          <a:prstGeom prst="rect">
            <a:avLst/>
          </a:prstGeom>
        </p:spPr>
        <p:txBody>
          <a:bodyPr>
            <a:spAutoFit/>
          </a:bodyPr>
          <a:lstStyle/>
          <a:p>
            <a:r>
              <a:rPr lang="en-US" dirty="0"/>
              <a:t>.</a:t>
            </a:r>
          </a:p>
          <a:p>
            <a:endParaRPr lang="en-US" dirty="0"/>
          </a:p>
        </p:txBody>
      </p:sp>
      <p:sp>
        <p:nvSpPr>
          <p:cNvPr id="6" name="Rectangle 5"/>
          <p:cNvSpPr/>
          <p:nvPr/>
        </p:nvSpPr>
        <p:spPr>
          <a:xfrm>
            <a:off x="951579" y="415351"/>
            <a:ext cx="8306873" cy="584775"/>
          </a:xfrm>
          <a:prstGeom prst="rect">
            <a:avLst/>
          </a:prstGeom>
        </p:spPr>
        <p:txBody>
          <a:bodyPr wrap="square">
            <a:spAutoFit/>
          </a:bodyPr>
          <a:lstStyle/>
          <a:p>
            <a:r>
              <a:rPr lang="en-US" sz="3200" b="1" dirty="0"/>
              <a:t>4. Do something that makes you nervous</a:t>
            </a:r>
          </a:p>
        </p:txBody>
      </p:sp>
      <p:sp>
        <p:nvSpPr>
          <p:cNvPr id="7" name="Rectangle 6"/>
          <p:cNvSpPr/>
          <p:nvPr/>
        </p:nvSpPr>
        <p:spPr>
          <a:xfrm>
            <a:off x="951579" y="1061682"/>
            <a:ext cx="8306873" cy="1477328"/>
          </a:xfrm>
          <a:prstGeom prst="rect">
            <a:avLst/>
          </a:prstGeom>
        </p:spPr>
        <p:txBody>
          <a:bodyPr wrap="square">
            <a:spAutoFit/>
          </a:bodyPr>
          <a:lstStyle/>
          <a:p>
            <a:br>
              <a:rPr lang="en-US" dirty="0"/>
            </a:br>
            <a:r>
              <a:rPr lang="en-US" dirty="0"/>
              <a:t>When you let fear stop you from having fun, or expressing your individuality, it can add up to a life unlived. These are what I call medium-sized fears, the kind that lead you to avoid standing out, being seen, and connecting with people in an authentic way.</a:t>
            </a:r>
          </a:p>
          <a:p>
            <a:endParaRPr lang="en-IN" dirty="0"/>
          </a:p>
        </p:txBody>
      </p:sp>
    </p:spTree>
    <p:extLst>
      <p:ext uri="{BB962C8B-B14F-4D97-AF65-F5344CB8AC3E}">
        <p14:creationId xmlns:p14="http://schemas.microsoft.com/office/powerpoint/2010/main" val="415952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2" y="304800"/>
            <a:ext cx="10457131" cy="1219200"/>
          </a:xfrm>
        </p:spPr>
        <p:txBody>
          <a:bodyPr/>
          <a:lstStyle/>
          <a:p>
            <a:r>
              <a:rPr lang="en-US" b="1" dirty="0">
                <a:latin typeface="Libre Baskerville"/>
              </a:rPr>
              <a:t>Exercise</a:t>
            </a:r>
            <a:endParaRPr lang="en-US" dirty="0"/>
          </a:p>
        </p:txBody>
      </p:sp>
      <p:sp>
        <p:nvSpPr>
          <p:cNvPr id="3" name="Rectangle 2"/>
          <p:cNvSpPr/>
          <p:nvPr/>
        </p:nvSpPr>
        <p:spPr>
          <a:xfrm>
            <a:off x="553792" y="1712891"/>
            <a:ext cx="8590208" cy="2031325"/>
          </a:xfrm>
          <a:prstGeom prst="rect">
            <a:avLst/>
          </a:prstGeom>
        </p:spPr>
        <p:txBody>
          <a:bodyPr wrap="square">
            <a:spAutoFit/>
          </a:bodyPr>
          <a:lstStyle/>
          <a:p>
            <a:r>
              <a:rPr lang="en-US" dirty="0"/>
              <a:t>Take a medium-sized risk. Find something that makes you nervous, and do it anyway. </a:t>
            </a:r>
          </a:p>
          <a:p>
            <a:endParaRPr lang="en-US" dirty="0"/>
          </a:p>
          <a:p>
            <a:r>
              <a:rPr lang="en-US" dirty="0"/>
              <a:t>Wear that funky outfit, bold neck-tie, or bright lipstick. Talk to someone you’d love to meet but haven’t found the nerve to approach. Take a weekend trip to a city you’ve never visited and do it solo.</a:t>
            </a:r>
          </a:p>
          <a:p>
            <a:endParaRPr lang="en-US" dirty="0"/>
          </a:p>
          <a:p>
            <a:r>
              <a:rPr lang="en-US" dirty="0"/>
              <a:t>Who knows the opportunities that will come your way?</a:t>
            </a:r>
            <a:endParaRPr lang="en-IN" dirty="0"/>
          </a:p>
        </p:txBody>
      </p:sp>
    </p:spTree>
    <p:extLst>
      <p:ext uri="{BB962C8B-B14F-4D97-AF65-F5344CB8AC3E}">
        <p14:creationId xmlns:p14="http://schemas.microsoft.com/office/powerpoint/2010/main" val="31908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Pursue a bold act of courage</a:t>
            </a:r>
            <a:br>
              <a:rPr lang="en-US" b="1" dirty="0"/>
            </a:br>
            <a:endParaRPr lang="en-US" dirty="0"/>
          </a:p>
        </p:txBody>
      </p:sp>
      <p:sp>
        <p:nvSpPr>
          <p:cNvPr id="3" name="Rectangle 2"/>
          <p:cNvSpPr/>
          <p:nvPr/>
        </p:nvSpPr>
        <p:spPr>
          <a:xfrm>
            <a:off x="914400" y="1524000"/>
            <a:ext cx="8229600" cy="2862322"/>
          </a:xfrm>
          <a:prstGeom prst="rect">
            <a:avLst/>
          </a:prstGeom>
        </p:spPr>
        <p:txBody>
          <a:bodyPr wrap="square">
            <a:spAutoFit/>
          </a:bodyPr>
          <a:lstStyle/>
          <a:p>
            <a:r>
              <a:rPr lang="en-US" b="1" dirty="0">
                <a:solidFill>
                  <a:srgbClr val="333333"/>
                </a:solidFill>
                <a:latin typeface="Libre Baskerville"/>
              </a:rPr>
              <a:t>Think of something big you’ve always wanted to do but felt too afraid, and begin steps to pursue it.</a:t>
            </a:r>
            <a:endParaRPr lang="en-US" dirty="0">
              <a:solidFill>
                <a:srgbClr val="333333"/>
              </a:solidFill>
              <a:latin typeface="Libre Baskerville"/>
            </a:endParaRPr>
          </a:p>
          <a:p>
            <a:r>
              <a:rPr lang="en-US" dirty="0">
                <a:solidFill>
                  <a:srgbClr val="333333"/>
                </a:solidFill>
                <a:latin typeface="Libre Baskerville"/>
              </a:rPr>
              <a:t>Because these are big moves, they are not accomplished in a single act. But you have to begin with the first step to put the whole thing in motion. </a:t>
            </a:r>
          </a:p>
          <a:p>
            <a:r>
              <a:rPr lang="en-US" dirty="0">
                <a:solidFill>
                  <a:srgbClr val="333333"/>
                </a:solidFill>
                <a:latin typeface="Libre Baskerville"/>
              </a:rPr>
              <a:t>Here are some examples of how you might begin to pursue a big act of courage:</a:t>
            </a:r>
          </a:p>
          <a:p>
            <a:pPr>
              <a:buFont typeface="Arial" panose="020B0604020202020204" pitchFamily="34" charset="0"/>
              <a:buChar char="•"/>
            </a:pPr>
            <a:r>
              <a:rPr lang="en-US" dirty="0">
                <a:solidFill>
                  <a:srgbClr val="333333"/>
                </a:solidFill>
                <a:latin typeface="Libre Baskerville"/>
              </a:rPr>
              <a:t>Hire a career coach and work toward a big promotion.</a:t>
            </a:r>
          </a:p>
          <a:p>
            <a:pPr>
              <a:buFont typeface="Arial" panose="020B0604020202020204" pitchFamily="34" charset="0"/>
              <a:buChar char="•"/>
            </a:pPr>
            <a:r>
              <a:rPr lang="en-US" dirty="0">
                <a:solidFill>
                  <a:srgbClr val="333333"/>
                </a:solidFill>
                <a:latin typeface="Libre Baskerville"/>
              </a:rPr>
              <a:t>Find a competent therapist to begin healing from your most shame-based experiences or trauma.</a:t>
            </a:r>
          </a:p>
          <a:p>
            <a:pPr>
              <a:buFont typeface="Arial" panose="020B0604020202020204" pitchFamily="34" charset="0"/>
              <a:buChar char="•"/>
            </a:pPr>
            <a:r>
              <a:rPr lang="en-US" dirty="0">
                <a:solidFill>
                  <a:srgbClr val="333333"/>
                </a:solidFill>
                <a:latin typeface="Libre Baskerville"/>
              </a:rPr>
              <a:t>Visit a personal trainer and start training to run that half-marathon. </a:t>
            </a:r>
            <a:endParaRPr lang="en-US" b="0" i="0" dirty="0">
              <a:solidFill>
                <a:srgbClr val="333333"/>
              </a:solidFill>
              <a:effectLst/>
              <a:latin typeface="Libre Baskerville"/>
            </a:endParaRPr>
          </a:p>
        </p:txBody>
      </p:sp>
    </p:spTree>
    <p:extLst>
      <p:ext uri="{BB962C8B-B14F-4D97-AF65-F5344CB8AC3E}">
        <p14:creationId xmlns:p14="http://schemas.microsoft.com/office/powerpoint/2010/main" val="145767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0414" y="462497"/>
            <a:ext cx="4061744" cy="646331"/>
          </a:xfrm>
          <a:prstGeom prst="rect">
            <a:avLst/>
          </a:prstGeom>
        </p:spPr>
        <p:txBody>
          <a:bodyPr wrap="square">
            <a:spAutoFit/>
          </a:bodyPr>
          <a:lstStyle/>
          <a:p>
            <a:r>
              <a:rPr lang="en-IN" b="1" dirty="0"/>
              <a:t>8. Acknowledge your strengths</a:t>
            </a:r>
          </a:p>
          <a:p>
            <a:endParaRPr lang="en-US" b="1" i="0" dirty="0">
              <a:solidFill>
                <a:srgbClr val="111111"/>
              </a:solidFill>
              <a:effectLst/>
              <a:latin typeface="Source Sans Pro"/>
            </a:endParaRPr>
          </a:p>
        </p:txBody>
      </p:sp>
      <p:sp>
        <p:nvSpPr>
          <p:cNvPr id="5" name="Rectangle 4"/>
          <p:cNvSpPr/>
          <p:nvPr/>
        </p:nvSpPr>
        <p:spPr>
          <a:xfrm>
            <a:off x="579549" y="1108828"/>
            <a:ext cx="8564451" cy="2031325"/>
          </a:xfrm>
          <a:prstGeom prst="rect">
            <a:avLst/>
          </a:prstGeom>
        </p:spPr>
        <p:txBody>
          <a:bodyPr wrap="square">
            <a:spAutoFit/>
          </a:bodyPr>
          <a:lstStyle/>
          <a:p>
            <a:r>
              <a:rPr lang="en-US" u="sng" dirty="0">
                <a:solidFill>
                  <a:srgbClr val="F59531"/>
                </a:solidFill>
                <a:latin typeface="Libre Baskerville"/>
                <a:hlinkClick r:id="rId2"/>
              </a:rPr>
              <a:t>Researchers found</a:t>
            </a:r>
            <a:r>
              <a:rPr lang="en-US" dirty="0">
                <a:solidFill>
                  <a:srgbClr val="333333"/>
                </a:solidFill>
                <a:latin typeface="Libre Baskerville"/>
              </a:rPr>
              <a:t> that people who understand and develop their strengths feel happier and less depressed, even at times </a:t>
            </a:r>
            <a:r>
              <a:rPr lang="en-US" u="sng" dirty="0">
                <a:solidFill>
                  <a:srgbClr val="F59531"/>
                </a:solidFill>
                <a:latin typeface="Libre Baskerville"/>
                <a:hlinkClick r:id="rId3"/>
              </a:rPr>
              <a:t>when nothing goes right</a:t>
            </a:r>
            <a:r>
              <a:rPr lang="en-US" dirty="0">
                <a:solidFill>
                  <a:srgbClr val="333333"/>
                </a:solidFill>
                <a:latin typeface="Libre Baskerville"/>
              </a:rPr>
              <a:t>. But beyond helping you feel better, understanding your strengths gives you a courage boost.</a:t>
            </a:r>
          </a:p>
          <a:p>
            <a:r>
              <a:rPr lang="en-US" dirty="0">
                <a:solidFill>
                  <a:srgbClr val="333333"/>
                </a:solidFill>
                <a:latin typeface="Libre Baskerville"/>
              </a:rPr>
              <a:t>Learning </a:t>
            </a:r>
            <a:r>
              <a:rPr lang="en-US" u="sng" dirty="0">
                <a:solidFill>
                  <a:srgbClr val="F59531"/>
                </a:solidFill>
                <a:latin typeface="Libre Baskerville"/>
                <a:hlinkClick r:id="rId4"/>
              </a:rPr>
              <a:t>how to identify your strengths</a:t>
            </a:r>
            <a:r>
              <a:rPr lang="en-US" dirty="0">
                <a:solidFill>
                  <a:srgbClr val="333333"/>
                </a:solidFill>
                <a:latin typeface="Libre Baskerville"/>
              </a:rPr>
              <a:t> is a key factor in personal and career development.</a:t>
            </a:r>
          </a:p>
          <a:p>
            <a:r>
              <a:rPr lang="en-US" dirty="0">
                <a:solidFill>
                  <a:srgbClr val="333333"/>
                </a:solidFill>
                <a:latin typeface="Libre Baskerville"/>
              </a:rPr>
              <a:t>When you acknowledge your skills, you are far more confident in your ability to succeed — and more willing to go all-in on those big acts of courage.</a:t>
            </a:r>
            <a:endParaRPr lang="en-US" b="0" i="0" dirty="0">
              <a:solidFill>
                <a:srgbClr val="333333"/>
              </a:solidFill>
              <a:effectLst/>
              <a:latin typeface="Libre Baskerville"/>
            </a:endParaRPr>
          </a:p>
        </p:txBody>
      </p:sp>
    </p:spTree>
    <p:extLst>
      <p:ext uri="{BB962C8B-B14F-4D97-AF65-F5344CB8AC3E}">
        <p14:creationId xmlns:p14="http://schemas.microsoft.com/office/powerpoint/2010/main" val="291622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5313" y="914400"/>
            <a:ext cx="7688687" cy="923330"/>
          </a:xfrm>
          <a:prstGeom prst="rect">
            <a:avLst/>
          </a:prstGeom>
        </p:spPr>
        <p:txBody>
          <a:bodyPr wrap="square">
            <a:spAutoFit/>
          </a:bodyPr>
          <a:lstStyle/>
          <a:p>
            <a:r>
              <a:rPr lang="en-IN" b="1">
                <a:solidFill>
                  <a:srgbClr val="111111"/>
                </a:solidFill>
                <a:latin typeface="Source Sans Pro"/>
              </a:rPr>
              <a:t>8. Embrace uncertainty</a:t>
            </a:r>
          </a:p>
          <a:p>
            <a:br>
              <a:rPr lang="en-IN"/>
            </a:br>
            <a:endParaRPr lang="en-IN" dirty="0"/>
          </a:p>
        </p:txBody>
      </p:sp>
      <p:sp>
        <p:nvSpPr>
          <p:cNvPr id="7" name="Rectangle 6"/>
          <p:cNvSpPr/>
          <p:nvPr/>
        </p:nvSpPr>
        <p:spPr>
          <a:xfrm>
            <a:off x="1592687" y="1376065"/>
            <a:ext cx="6096000" cy="2031325"/>
          </a:xfrm>
          <a:prstGeom prst="rect">
            <a:avLst/>
          </a:prstGeom>
        </p:spPr>
        <p:txBody>
          <a:bodyPr>
            <a:spAutoFit/>
          </a:bodyPr>
          <a:lstStyle/>
          <a:p>
            <a:r>
              <a:rPr lang="en-US" dirty="0">
                <a:solidFill>
                  <a:srgbClr val="333333"/>
                </a:solidFill>
                <a:latin typeface="Libre Baskerville"/>
              </a:rPr>
              <a:t>Making big life changes can come with a lot of fear and uncertainty. Recognizing that uncertainty is part of the process, and not a reason to stop, can help you stay the course.</a:t>
            </a:r>
          </a:p>
          <a:p>
            <a:r>
              <a:rPr lang="en-US" dirty="0">
                <a:solidFill>
                  <a:srgbClr val="333333"/>
                </a:solidFill>
                <a:latin typeface="Libre Baskerville"/>
              </a:rPr>
              <a:t>In William Bridges’ Transition Model, the time when you feel lost and unsure is called the Neutral Zone. It looks like this</a:t>
            </a:r>
            <a:endParaRPr lang="en-US" b="0" i="0" dirty="0">
              <a:solidFill>
                <a:srgbClr val="333333"/>
              </a:solidFill>
              <a:effectLst/>
              <a:latin typeface="Libre Baskerville"/>
            </a:endParaRPr>
          </a:p>
        </p:txBody>
      </p:sp>
    </p:spTree>
    <p:extLst>
      <p:ext uri="{BB962C8B-B14F-4D97-AF65-F5344CB8AC3E}">
        <p14:creationId xmlns:p14="http://schemas.microsoft.com/office/powerpoint/2010/main" val="15824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5459" y="1841679"/>
            <a:ext cx="8448541" cy="1754326"/>
          </a:xfrm>
          <a:prstGeom prst="rect">
            <a:avLst/>
          </a:prstGeom>
        </p:spPr>
        <p:txBody>
          <a:bodyPr wrap="square">
            <a:spAutoFit/>
          </a:bodyPr>
          <a:lstStyle/>
          <a:p>
            <a:r>
              <a:rPr lang="en-US" dirty="0">
                <a:solidFill>
                  <a:srgbClr val="333333"/>
                </a:solidFill>
                <a:latin typeface="Libre Baskerville"/>
              </a:rPr>
              <a:t>when things feel scary and uncertain, you can remind yourself that fear is natural and normal when navigating new situations. It doesn’t mean you have to turn back or give up. </a:t>
            </a:r>
          </a:p>
          <a:p>
            <a:r>
              <a:rPr lang="en-US" dirty="0">
                <a:solidFill>
                  <a:srgbClr val="333333"/>
                </a:solidFill>
                <a:latin typeface="Libre Baskerville"/>
              </a:rPr>
              <a:t>With the right strategies to </a:t>
            </a:r>
            <a:r>
              <a:rPr lang="en-US" u="sng" dirty="0">
                <a:solidFill>
                  <a:srgbClr val="F59531"/>
                </a:solidFill>
                <a:latin typeface="Libre Baskerville"/>
                <a:hlinkClick r:id="rId2"/>
              </a:rPr>
              <a:t>refocus your life</a:t>
            </a:r>
            <a:r>
              <a:rPr lang="en-US" dirty="0">
                <a:solidFill>
                  <a:srgbClr val="333333"/>
                </a:solidFill>
                <a:latin typeface="Libre Baskerville"/>
              </a:rPr>
              <a:t>, unstable emotions shift into feelings of confidence and accomplishment — eventually boosting your motivation and leading to success.</a:t>
            </a:r>
            <a:endParaRPr lang="en-US" b="0" i="0" dirty="0">
              <a:solidFill>
                <a:srgbClr val="333333"/>
              </a:solidFill>
              <a:effectLst/>
              <a:latin typeface="Libre Baskerville"/>
            </a:endParaRPr>
          </a:p>
        </p:txBody>
      </p:sp>
      <p:sp>
        <p:nvSpPr>
          <p:cNvPr id="8" name="Rectangle 7"/>
          <p:cNvSpPr/>
          <p:nvPr/>
        </p:nvSpPr>
        <p:spPr>
          <a:xfrm>
            <a:off x="1171977" y="1197735"/>
            <a:ext cx="3200167" cy="368056"/>
          </a:xfrm>
          <a:prstGeom prst="rect">
            <a:avLst/>
          </a:prstGeom>
        </p:spPr>
        <p:txBody>
          <a:bodyPr wrap="square">
            <a:spAutoFit/>
          </a:bodyPr>
          <a:lstStyle/>
          <a:p>
            <a:r>
              <a:rPr lang="en-US" b="1" dirty="0">
                <a:latin typeface="Libre Baskerville"/>
              </a:rPr>
              <a:t>Exercise</a:t>
            </a:r>
            <a:endParaRPr lang="en-IN" dirty="0"/>
          </a:p>
        </p:txBody>
      </p:sp>
      <p:pic>
        <p:nvPicPr>
          <p:cNvPr id="3073" name="Picture 1" descr="Courage Exercises: 10 Ways to Practice Being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5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500" y="-973428"/>
            <a:ext cx="7853407" cy="2743199"/>
          </a:xfrm>
        </p:spPr>
        <p:txBody>
          <a:bodyPr/>
          <a:lstStyle/>
          <a:p>
            <a:r>
              <a:rPr lang="en-IN" b="1" dirty="0"/>
              <a:t>8.Practice vulnerability courage exercises</a:t>
            </a:r>
          </a:p>
        </p:txBody>
      </p:sp>
    </p:spTree>
    <p:extLst>
      <p:ext uri="{BB962C8B-B14F-4D97-AF65-F5344CB8AC3E}">
        <p14:creationId xmlns:p14="http://schemas.microsoft.com/office/powerpoint/2010/main" val="29743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815921"/>
            <a:ext cx="7315200" cy="646331"/>
          </a:xfrm>
          <a:prstGeom prst="rect">
            <a:avLst/>
          </a:prstGeom>
        </p:spPr>
        <p:txBody>
          <a:bodyPr wrap="square">
            <a:spAutoFit/>
          </a:bodyPr>
          <a:lstStyle/>
          <a:p>
            <a:r>
              <a:rPr lang="en-US" dirty="0"/>
              <a:t>Do you blend in, conform, or hide your feelings out of fear of rejection? </a:t>
            </a:r>
          </a:p>
          <a:p>
            <a:endParaRPr lang="en-US" dirty="0"/>
          </a:p>
        </p:txBody>
      </p:sp>
    </p:spTree>
    <p:extLst>
      <p:ext uri="{BB962C8B-B14F-4D97-AF65-F5344CB8AC3E}">
        <p14:creationId xmlns:p14="http://schemas.microsoft.com/office/powerpoint/2010/main" val="31141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9" y="0"/>
            <a:ext cx="9851823" cy="3747752"/>
          </a:xfrm>
        </p:spPr>
        <p:txBody>
          <a:bodyPr>
            <a:noAutofit/>
          </a:bodyPr>
          <a:lstStyle/>
          <a:p>
            <a:pPr algn="ctr"/>
            <a:r>
              <a:rPr lang="en-US" sz="6600" b="1" dirty="0"/>
              <a:t> CONFIDENCE AND BOLDNESS ARE SAME </a:t>
            </a:r>
            <a:r>
              <a:rPr lang="en-IN" sz="6600" b="1" dirty="0"/>
              <a:t>?</a:t>
            </a:r>
          </a:p>
        </p:txBody>
      </p:sp>
    </p:spTree>
    <p:extLst>
      <p:ext uri="{BB962C8B-B14F-4D97-AF65-F5344CB8AC3E}">
        <p14:creationId xmlns:p14="http://schemas.microsoft.com/office/powerpoint/2010/main" val="62266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4" y="978794"/>
            <a:ext cx="9601199" cy="545206"/>
          </a:xfrm>
        </p:spPr>
        <p:txBody>
          <a:bodyPr>
            <a:normAutofit fontScale="90000"/>
          </a:bodyPr>
          <a:lstStyle/>
          <a:p>
            <a:r>
              <a:rPr lang="en-US" b="1" dirty="0"/>
              <a:t>WHAT IS SELF -CONFIDENCE </a:t>
            </a:r>
            <a:r>
              <a:rPr lang="en-IN" b="1" dirty="0"/>
              <a:t>?</a:t>
            </a:r>
            <a:endParaRPr lang="en-US" b="1" dirty="0"/>
          </a:p>
        </p:txBody>
      </p:sp>
      <p:sp>
        <p:nvSpPr>
          <p:cNvPr id="14" name="Content Placeholder 13"/>
          <p:cNvSpPr>
            <a:spLocks noGrp="1"/>
          </p:cNvSpPr>
          <p:nvPr>
            <p:ph idx="1"/>
          </p:nvPr>
        </p:nvSpPr>
        <p:spPr/>
        <p:txBody>
          <a:bodyPr/>
          <a:lstStyle/>
          <a:p>
            <a:pPr marL="45720" indent="0">
              <a:buNone/>
            </a:pPr>
            <a:r>
              <a:rPr lang="en-US" i="1" dirty="0"/>
              <a:t>If fear is holding you back from living the life you envision, courage exercises can help</a:t>
            </a:r>
          </a:p>
          <a:p>
            <a:r>
              <a:rPr lang="en-US" dirty="0"/>
              <a:t>Fear is a powerful force that feeds stagnation, and it prevents many of us from pursuing opportunities. People tend to get stuck within their comfort zones, like a self-made prison.</a:t>
            </a:r>
          </a:p>
          <a:p>
            <a:r>
              <a:rPr lang="en-US" dirty="0"/>
              <a:t>But there are things you can do to work your way out of it.</a:t>
            </a:r>
          </a:p>
          <a:p>
            <a:pPr marL="45720" indent="0">
              <a:buNone/>
            </a:pPr>
            <a:endParaRPr lang="en-US" dirty="0"/>
          </a:p>
        </p:txBody>
      </p:sp>
    </p:spTree>
    <p:extLst>
      <p:ext uri="{BB962C8B-B14F-4D97-AF65-F5344CB8AC3E}">
        <p14:creationId xmlns:p14="http://schemas.microsoft.com/office/powerpoint/2010/main" val="478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347730"/>
            <a:ext cx="10122281" cy="927278"/>
          </a:xfrm>
        </p:spPr>
        <p:txBody>
          <a:bodyPr/>
          <a:lstStyle/>
          <a:p>
            <a:endParaRPr lang="en-IN" dirty="0"/>
          </a:p>
        </p:txBody>
      </p:sp>
      <p:sp>
        <p:nvSpPr>
          <p:cNvPr id="3" name="Content Placeholder 2"/>
          <p:cNvSpPr>
            <a:spLocks noGrp="1"/>
          </p:cNvSpPr>
          <p:nvPr>
            <p:ph idx="1"/>
          </p:nvPr>
        </p:nvSpPr>
        <p:spPr>
          <a:xfrm>
            <a:off x="682580" y="1365162"/>
            <a:ext cx="11509420" cy="5769734"/>
          </a:xfrm>
        </p:spPr>
        <p:txBody>
          <a:bodyPr>
            <a:normAutofit lnSpcReduction="10000"/>
          </a:bodyPr>
          <a:lstStyle/>
          <a:p>
            <a:pPr marL="45720" indent="0">
              <a:buNone/>
            </a:pPr>
            <a:r>
              <a:rPr lang="en-US" b="1" dirty="0"/>
              <a:t>1. Identify what scares you</a:t>
            </a:r>
          </a:p>
          <a:p>
            <a:pPr marL="45720" indent="0">
              <a:buNone/>
            </a:pPr>
            <a:r>
              <a:rPr lang="en-IN" b="1" dirty="0"/>
              <a:t>2. Describe your fears</a:t>
            </a:r>
          </a:p>
          <a:p>
            <a:pPr marL="45720" indent="0">
              <a:buNone/>
            </a:pPr>
            <a:r>
              <a:rPr lang="en-US" b="1" dirty="0"/>
              <a:t>3. Break out of your routine</a:t>
            </a:r>
          </a:p>
          <a:p>
            <a:pPr marL="45720" indent="0">
              <a:buNone/>
            </a:pPr>
            <a:r>
              <a:rPr lang="en-US" b="1" dirty="0"/>
              <a:t>4. Do something that makes you nervous</a:t>
            </a:r>
          </a:p>
          <a:p>
            <a:pPr marL="45720" indent="0">
              <a:buNone/>
            </a:pPr>
            <a:r>
              <a:rPr lang="en-US" b="1" dirty="0"/>
              <a:t>5. Pursue a bold act of courage</a:t>
            </a:r>
          </a:p>
          <a:p>
            <a:pPr marL="45720" indent="0">
              <a:buNone/>
            </a:pPr>
            <a:r>
              <a:rPr lang="en-US" b="1" dirty="0"/>
              <a:t>6. Connect with a mentor</a:t>
            </a:r>
          </a:p>
          <a:p>
            <a:pPr marL="45720" indent="0">
              <a:buNone/>
            </a:pPr>
            <a:r>
              <a:rPr lang="en-IN" b="1" dirty="0"/>
              <a:t>7. Acknowledge your strengths</a:t>
            </a:r>
          </a:p>
          <a:p>
            <a:pPr marL="45720" indent="0">
              <a:buNone/>
            </a:pPr>
            <a:r>
              <a:rPr lang="en-IN" b="1" dirty="0"/>
              <a:t>8. Embrace uncertainty</a:t>
            </a:r>
          </a:p>
          <a:p>
            <a:pPr marL="45720" indent="0">
              <a:buNone/>
            </a:pPr>
            <a:r>
              <a:rPr lang="en-IN" b="1" dirty="0"/>
              <a:t>9. Practice vulnerability courage exercises</a:t>
            </a:r>
          </a:p>
          <a:p>
            <a:pPr marL="45720" indent="0">
              <a:buNone/>
            </a:pPr>
            <a:r>
              <a:rPr lang="en-US" b="1" dirty="0"/>
              <a:t>10. Celebrate every win, no matter how small!</a:t>
            </a:r>
          </a:p>
          <a:p>
            <a:endParaRPr lang="en-IN" b="1" dirty="0"/>
          </a:p>
          <a:p>
            <a:pPr marL="45720" indent="0">
              <a:buNone/>
            </a:pPr>
            <a:endParaRPr lang="en-IN" b="1" dirty="0"/>
          </a:p>
          <a:p>
            <a:pPr marL="45720" indent="0">
              <a:buNone/>
            </a:pPr>
            <a:endParaRPr lang="en-US" b="1" dirty="0"/>
          </a:p>
        </p:txBody>
      </p:sp>
    </p:spTree>
    <p:extLst>
      <p:ext uri="{BB962C8B-B14F-4D97-AF65-F5344CB8AC3E}">
        <p14:creationId xmlns:p14="http://schemas.microsoft.com/office/powerpoint/2010/main" val="202524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67" y="450019"/>
            <a:ext cx="3474353" cy="980275"/>
          </a:xfrm>
        </p:spPr>
        <p:txBody>
          <a:bodyPr>
            <a:normAutofit fontScale="90000"/>
          </a:bodyPr>
          <a:lstStyle/>
          <a:p>
            <a:r>
              <a:rPr lang="en-US" dirty="0"/>
              <a:t>Picture with Caption Layout</a:t>
            </a:r>
          </a:p>
        </p:txBody>
      </p:sp>
      <p:pic>
        <p:nvPicPr>
          <p:cNvPr id="5" name="Picture Placeholder 4" descr="A toddler and a young girl holding hands on beach"/>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 r="17"/>
          <a:stretch>
            <a:fillRect/>
          </a:stretch>
        </p:blipFill>
        <p:spPr>
          <a:xfrm>
            <a:off x="42746" y="1648495"/>
            <a:ext cx="4529254" cy="4149951"/>
          </a:xfrm>
        </p:spPr>
      </p:pic>
      <p:sp>
        <p:nvSpPr>
          <p:cNvPr id="2" name="Rectangle 1"/>
          <p:cNvSpPr/>
          <p:nvPr/>
        </p:nvSpPr>
        <p:spPr>
          <a:xfrm>
            <a:off x="4670738" y="940156"/>
            <a:ext cx="7521262" cy="5478423"/>
          </a:xfrm>
          <a:prstGeom prst="rect">
            <a:avLst/>
          </a:prstGeom>
        </p:spPr>
        <p:txBody>
          <a:bodyPr wrap="square">
            <a:spAutoFit/>
          </a:bodyPr>
          <a:lstStyle/>
          <a:p>
            <a:r>
              <a:rPr lang="en-US" sz="2000" dirty="0"/>
              <a:t>Fear in al its forms—from slight doubts to debilitating anxieties—can make you feel uncomfortable. But it can also reveal a lot of useful information</a:t>
            </a:r>
            <a:r>
              <a:rPr lang="en-US" dirty="0"/>
              <a:t>.</a:t>
            </a:r>
          </a:p>
          <a:p>
            <a:endParaRPr lang="en-US" dirty="0"/>
          </a:p>
          <a:p>
            <a:r>
              <a:rPr lang="en-US" dirty="0"/>
              <a:t>In some ways, fear can be healthy. Fear triggers your nervous system and the survival instincts that keep you safe from real danger. For example, there are good reasons not to walk down a dark alley at night</a:t>
            </a:r>
          </a:p>
          <a:p>
            <a:r>
              <a:rPr lang="en-US" sz="2000" b="1" dirty="0">
                <a:solidFill>
                  <a:srgbClr val="00B0F0"/>
                </a:solidFill>
                <a:hlinkClick r:id="rId3"/>
              </a:rPr>
              <a:t>Other kinds of fears are unhealthy</a:t>
            </a:r>
            <a:r>
              <a:rPr lang="en-US" dirty="0"/>
              <a:t>. They can develop in response to trauma, stress, or negative experiences. If you go through a toxic relationship, for example, your fear may block you from trusting people and finding love again.</a:t>
            </a:r>
          </a:p>
          <a:p>
            <a:r>
              <a:rPr lang="en-US" dirty="0"/>
              <a:t>Many people fear not having enough, living with a scarcity mindset instead of an </a:t>
            </a:r>
            <a:r>
              <a:rPr lang="en-US" sz="2800" b="1" u="sng" dirty="0">
                <a:hlinkClick r:id="rId4"/>
              </a:rPr>
              <a:t>abundance mindset</a:t>
            </a:r>
            <a:r>
              <a:rPr lang="en-US" sz="2800" b="1" dirty="0"/>
              <a:t>.</a:t>
            </a:r>
          </a:p>
          <a:p>
            <a:r>
              <a:rPr lang="en-US" dirty="0"/>
              <a:t>Fears can also reveal your </a:t>
            </a:r>
            <a:r>
              <a:rPr lang="en-US" sz="2800" b="1" u="sng" dirty="0">
                <a:hlinkClick r:id="rId5"/>
              </a:rPr>
              <a:t>core values and beliefs</a:t>
            </a:r>
            <a:r>
              <a:rPr lang="en-US" sz="2800" b="1" dirty="0"/>
              <a:t>. </a:t>
            </a:r>
            <a:r>
              <a:rPr lang="en-US" dirty="0"/>
              <a:t>You may feel afraid to start your dream company because you might fail. You get scared of public speaking because you might make a mistake. These fears show us an opportunity for courage.</a:t>
            </a:r>
          </a:p>
          <a:p>
            <a:endParaRPr lang="en-IN" sz="1600" dirty="0"/>
          </a:p>
        </p:txBody>
      </p: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Libre Baskerville"/>
              </a:rPr>
              <a:t>Exercise</a:t>
            </a:r>
            <a:endParaRPr lang="en-US" dirty="0"/>
          </a:p>
        </p:txBody>
      </p:sp>
      <p:sp>
        <p:nvSpPr>
          <p:cNvPr id="3" name="Rectangle 2"/>
          <p:cNvSpPr/>
          <p:nvPr/>
        </p:nvSpPr>
        <p:spPr>
          <a:xfrm>
            <a:off x="1068545" y="1524000"/>
            <a:ext cx="9826468" cy="1200329"/>
          </a:xfrm>
          <a:prstGeom prst="rect">
            <a:avLst/>
          </a:prstGeom>
        </p:spPr>
        <p:txBody>
          <a:bodyPr wrap="square">
            <a:spAutoFit/>
          </a:bodyPr>
          <a:lstStyle/>
          <a:p>
            <a:r>
              <a:rPr lang="en-US" b="1" dirty="0">
                <a:solidFill>
                  <a:srgbClr val="333333"/>
                </a:solidFill>
                <a:latin typeface="Libre Baskerville"/>
              </a:rPr>
              <a:t>For this exercise, make a list of every fear that you have. </a:t>
            </a:r>
            <a:endParaRPr lang="en-US" dirty="0">
              <a:solidFill>
                <a:srgbClr val="333333"/>
              </a:solidFill>
              <a:latin typeface="Libre Baskerville"/>
            </a:endParaRPr>
          </a:p>
          <a:p>
            <a:r>
              <a:rPr lang="en-US" dirty="0">
                <a:solidFill>
                  <a:srgbClr val="333333"/>
                </a:solidFill>
                <a:latin typeface="Libre Baskerville"/>
              </a:rPr>
              <a:t>By writing down your fears, you can identify which are healthy and which are holding you back from fully participating in your life. You can also reveal opportunities for growth, healing, and some goals that feel important, yet scare you.</a:t>
            </a:r>
            <a:endParaRPr lang="en-US" b="0" i="0" dirty="0">
              <a:solidFill>
                <a:srgbClr val="333333"/>
              </a:solidFill>
              <a:effectLst/>
              <a:latin typeface="Libre Baskerville"/>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45" y="3266633"/>
            <a:ext cx="4482250" cy="31847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933" y="3265390"/>
            <a:ext cx="4785836" cy="3186000"/>
          </a:xfrm>
          <a:prstGeom prst="rect">
            <a:avLst/>
          </a:prstGeom>
        </p:spPr>
      </p:pic>
    </p:spTree>
    <p:extLst>
      <p:ext uri="{BB962C8B-B14F-4D97-AF65-F5344CB8AC3E}">
        <p14:creationId xmlns:p14="http://schemas.microsoft.com/office/powerpoint/2010/main" val="15787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54" y="498701"/>
            <a:ext cx="9601200" cy="1137634"/>
          </a:xfrm>
        </p:spPr>
        <p:txBody>
          <a:bodyPr>
            <a:normAutofit fontScale="90000"/>
          </a:bodyPr>
          <a:lstStyle/>
          <a:p>
            <a:r>
              <a:rPr lang="en-IN" sz="6000" b="1" dirty="0"/>
              <a:t>2.</a:t>
            </a:r>
            <a:r>
              <a:rPr lang="en-IN" b="1" dirty="0"/>
              <a:t>Describe your fears</a:t>
            </a:r>
            <a:br>
              <a:rPr lang="en-IN" b="1" dirty="0"/>
            </a:br>
            <a:endParaRPr lang="en-US" dirty="0"/>
          </a:p>
        </p:txBody>
      </p:sp>
      <p:sp>
        <p:nvSpPr>
          <p:cNvPr id="8" name="Rectangle 7"/>
          <p:cNvSpPr/>
          <p:nvPr/>
        </p:nvSpPr>
        <p:spPr>
          <a:xfrm>
            <a:off x="759854" y="1030311"/>
            <a:ext cx="10985677" cy="1200329"/>
          </a:xfrm>
          <a:prstGeom prst="rect">
            <a:avLst/>
          </a:prstGeom>
        </p:spPr>
        <p:txBody>
          <a:bodyPr wrap="square">
            <a:spAutoFit/>
          </a:bodyPr>
          <a:lstStyle/>
          <a:p>
            <a:r>
              <a:rPr lang="en-US" dirty="0">
                <a:solidFill>
                  <a:srgbClr val="333333"/>
                </a:solidFill>
                <a:latin typeface="Libre Baskerville"/>
              </a:rPr>
              <a:t>published in </a:t>
            </a:r>
            <a:r>
              <a:rPr lang="en-US" i="1" dirty="0">
                <a:solidFill>
                  <a:srgbClr val="333333"/>
                </a:solidFill>
                <a:latin typeface="Libre Baskerville"/>
              </a:rPr>
              <a:t>Psychology Today</a:t>
            </a:r>
            <a:r>
              <a:rPr lang="en-US" dirty="0">
                <a:solidFill>
                  <a:srgbClr val="333333"/>
                </a:solidFill>
                <a:latin typeface="Libre Baskerville"/>
              </a:rPr>
              <a:t> found that putting your feelings into words helps curb negative responses to fear. Voicing your fear doesn’t make you weak — it makes you more brave.</a:t>
            </a:r>
          </a:p>
          <a:p>
            <a:r>
              <a:rPr lang="en-US" dirty="0">
                <a:solidFill>
                  <a:srgbClr val="333333"/>
                </a:solidFill>
                <a:latin typeface="Libre Baskerville"/>
              </a:rPr>
              <a:t>Rather than denying your fear, or minimizing it, speak openly and share the fears that are holding you back.</a:t>
            </a:r>
            <a:endParaRPr lang="en-US" b="0" i="0" dirty="0">
              <a:solidFill>
                <a:srgbClr val="333333"/>
              </a:solidFill>
              <a:effectLst/>
              <a:latin typeface="Libre Baskerville"/>
            </a:endParaRPr>
          </a:p>
        </p:txBody>
      </p:sp>
      <p:pic>
        <p:nvPicPr>
          <p:cNvPr id="9" name="Picture 8"/>
          <p:cNvPicPr>
            <a:picLocks noChangeAspect="1"/>
          </p:cNvPicPr>
          <p:nvPr/>
        </p:nvPicPr>
        <p:blipFill>
          <a:blip r:embed="rId2"/>
          <a:stretch>
            <a:fillRect/>
          </a:stretch>
        </p:blipFill>
        <p:spPr>
          <a:xfrm>
            <a:off x="2862520" y="2230640"/>
            <a:ext cx="6463786" cy="4304958"/>
          </a:xfrm>
          <a:prstGeom prst="rect">
            <a:avLst/>
          </a:prstGeom>
        </p:spPr>
      </p:pic>
      <p:pic>
        <p:nvPicPr>
          <p:cNvPr id="1025" name="Picture 1" descr="Courage Exercises: 10 Ways to Practice Being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urage Exercises: 10 Ways to Practice Being 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2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Libre Baskerville"/>
              </a:rPr>
              <a:t>Exercise</a:t>
            </a:r>
            <a:endParaRPr lang="en-US" dirty="0"/>
          </a:p>
        </p:txBody>
      </p:sp>
      <p:sp>
        <p:nvSpPr>
          <p:cNvPr id="3" name="Rectangle 2"/>
          <p:cNvSpPr/>
          <p:nvPr/>
        </p:nvSpPr>
        <p:spPr>
          <a:xfrm>
            <a:off x="1068545" y="1524000"/>
            <a:ext cx="9826468" cy="1477328"/>
          </a:xfrm>
          <a:prstGeom prst="rect">
            <a:avLst/>
          </a:prstGeom>
        </p:spPr>
        <p:txBody>
          <a:bodyPr wrap="square">
            <a:spAutoFit/>
          </a:bodyPr>
          <a:lstStyle/>
          <a:p>
            <a:r>
              <a:rPr lang="en-US" b="1" dirty="0"/>
              <a:t>this courage exercise, take the time to express your fears in detail — first by writing them down, and then by speaking with a supportive friend, coach, or mentor.</a:t>
            </a:r>
            <a:endParaRPr lang="en-US" dirty="0"/>
          </a:p>
          <a:p>
            <a:r>
              <a:rPr lang="en-US" dirty="0"/>
              <a:t>By describing exactly what you are afraid of, you are empowering yourself to act with courage in the face of even your worst fears.</a:t>
            </a:r>
          </a:p>
          <a:p>
            <a:endParaRPr lang="en-US" b="0" i="0" dirty="0">
              <a:solidFill>
                <a:srgbClr val="333333"/>
              </a:solidFill>
              <a:effectLst/>
              <a:latin typeface="Libre Baskerville"/>
            </a:endParaRPr>
          </a:p>
        </p:txBody>
      </p:sp>
      <p:pic>
        <p:nvPicPr>
          <p:cNvPr id="4" name="Picture 3"/>
          <p:cNvPicPr>
            <a:picLocks noChangeAspect="1"/>
          </p:cNvPicPr>
          <p:nvPr/>
        </p:nvPicPr>
        <p:blipFill>
          <a:blip r:embed="rId2"/>
          <a:stretch>
            <a:fillRect/>
          </a:stretch>
        </p:blipFill>
        <p:spPr>
          <a:xfrm>
            <a:off x="6299890" y="3291648"/>
            <a:ext cx="5035688" cy="3358804"/>
          </a:xfrm>
          <a:prstGeom prst="rect">
            <a:avLst/>
          </a:prstGeom>
        </p:spPr>
      </p:pic>
      <p:pic>
        <p:nvPicPr>
          <p:cNvPr id="5" name="Picture 4"/>
          <p:cNvPicPr>
            <a:picLocks noChangeAspect="1"/>
          </p:cNvPicPr>
          <p:nvPr/>
        </p:nvPicPr>
        <p:blipFill>
          <a:blip r:embed="rId3"/>
          <a:stretch>
            <a:fillRect/>
          </a:stretch>
        </p:blipFill>
        <p:spPr>
          <a:xfrm>
            <a:off x="1068544" y="3392556"/>
            <a:ext cx="4876683" cy="3257895"/>
          </a:xfrm>
          <a:prstGeom prst="rect">
            <a:avLst/>
          </a:prstGeom>
        </p:spPr>
      </p:pic>
    </p:spTree>
    <p:extLst>
      <p:ext uri="{BB962C8B-B14F-4D97-AF65-F5344CB8AC3E}">
        <p14:creationId xmlns:p14="http://schemas.microsoft.com/office/powerpoint/2010/main" val="172300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1" dirty="0"/>
              <a:t>3. Break out of your routine</a:t>
            </a:r>
            <a:br>
              <a:rPr lang="en-US" b="1" dirty="0"/>
            </a:br>
            <a:endParaRPr lang="en-US" dirty="0"/>
          </a:p>
        </p:txBody>
      </p:sp>
      <p:sp>
        <p:nvSpPr>
          <p:cNvPr id="4" name="Rectangle 3"/>
          <p:cNvSpPr/>
          <p:nvPr/>
        </p:nvSpPr>
        <p:spPr>
          <a:xfrm>
            <a:off x="1293813" y="1033670"/>
            <a:ext cx="10447613" cy="3631763"/>
          </a:xfrm>
          <a:prstGeom prst="rect">
            <a:avLst/>
          </a:prstGeom>
        </p:spPr>
        <p:txBody>
          <a:bodyPr wrap="square">
            <a:spAutoFit/>
          </a:bodyPr>
          <a:lstStyle/>
          <a:p>
            <a:r>
              <a:rPr lang="en-US" dirty="0">
                <a:solidFill>
                  <a:srgbClr val="333333"/>
                </a:solidFill>
                <a:latin typeface="Libre Baskerville"/>
              </a:rPr>
              <a:t>Having courage isn’t easy. So if you want to make big changes, start small. </a:t>
            </a:r>
          </a:p>
          <a:p>
            <a:r>
              <a:rPr lang="en-US" dirty="0">
                <a:solidFill>
                  <a:srgbClr val="333333"/>
                </a:solidFill>
                <a:latin typeface="Libre Baskerville"/>
              </a:rPr>
              <a:t>It might sound silly, but </a:t>
            </a:r>
            <a:r>
              <a:rPr lang="en-US" u="sng" dirty="0">
                <a:solidFill>
                  <a:srgbClr val="F59531"/>
                </a:solidFill>
                <a:latin typeface="Libre Baskerville"/>
                <a:hlinkClick r:id="rId2"/>
              </a:rPr>
              <a:t>science shows</a:t>
            </a:r>
            <a:r>
              <a:rPr lang="en-US" dirty="0">
                <a:solidFill>
                  <a:srgbClr val="333333"/>
                </a:solidFill>
                <a:latin typeface="Libre Baskerville"/>
              </a:rPr>
              <a:t> how small controlled steps can develop the courage muscle that you’ll need for bigger challenges.</a:t>
            </a:r>
          </a:p>
          <a:p>
            <a:endParaRPr lang="en-US" dirty="0">
              <a:solidFill>
                <a:srgbClr val="333333"/>
              </a:solidFill>
              <a:latin typeface="Libre Baskerville"/>
            </a:endParaRPr>
          </a:p>
          <a:p>
            <a:r>
              <a:rPr lang="en-US" sz="3200" b="1" dirty="0"/>
              <a:t>Make a tiny change to experience something unfamiliar.</a:t>
            </a:r>
            <a:endParaRPr lang="en-US" sz="3200" dirty="0"/>
          </a:p>
          <a:p>
            <a:r>
              <a:rPr lang="en-US" dirty="0"/>
              <a:t>Change up a habitual pattern such as brushing teeth with the opposite hand, finding a new route to work for three days in a row, or ordering a totally unknown menu item.</a:t>
            </a:r>
          </a:p>
          <a:p>
            <a:r>
              <a:rPr lang="en-US" dirty="0"/>
              <a:t>Small changes to break out of a comfortable routine are a way to practice experiencing discomfort, without taking any real risk.</a:t>
            </a:r>
          </a:p>
          <a:p>
            <a:br>
              <a:rPr lang="en-US" dirty="0"/>
            </a:br>
            <a:br>
              <a:rPr lang="en-US" dirty="0"/>
            </a:br>
            <a:endParaRPr lang="en-US" b="0" i="0" dirty="0">
              <a:solidFill>
                <a:srgbClr val="333333"/>
              </a:solidFill>
              <a:effectLst/>
              <a:latin typeface="Libre Baskerville"/>
            </a:endParaRPr>
          </a:p>
        </p:txBody>
      </p:sp>
    </p:spTree>
    <p:extLst>
      <p:ext uri="{BB962C8B-B14F-4D97-AF65-F5344CB8AC3E}">
        <p14:creationId xmlns:p14="http://schemas.microsoft.com/office/powerpoint/2010/main" val="325830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ashells 16x9">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shells nature presentation (widescreen).potx" id="{E6B84A40-AED6-4169-B416-9F411F9C11B8}" vid="{719C1255-A7E7-42CE-9EEC-76ECFA1A94CA}"/>
    </a:ext>
  </a:ext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Colorful seashell collection</Template>
  <TotalTime>601</TotalTime>
  <Words>1132</Words>
  <Application>Microsoft Macintosh PowerPoint</Application>
  <PresentationFormat>Widescreen</PresentationFormat>
  <Paragraphs>70</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Corbel</vt:lpstr>
      <vt:lpstr>Libre Baskerville</vt:lpstr>
      <vt:lpstr>Source Sans Pro</vt:lpstr>
      <vt:lpstr>Seashells 16x9</vt:lpstr>
      <vt:lpstr>HOW TO BUILD SELF CONFIDENCE AND BOLDNESS</vt:lpstr>
      <vt:lpstr> CONFIDENCE AND BOLDNESS ARE SAME ?</vt:lpstr>
      <vt:lpstr>WHAT IS SELF -CONFIDENCE ?</vt:lpstr>
      <vt:lpstr>Presentazione standard di PowerPoint</vt:lpstr>
      <vt:lpstr>Picture with Caption Layout</vt:lpstr>
      <vt:lpstr>Exercise</vt:lpstr>
      <vt:lpstr>2.Describe your fears </vt:lpstr>
      <vt:lpstr>Exercise</vt:lpstr>
      <vt:lpstr>3. Break out of your routine </vt:lpstr>
      <vt:lpstr>Presentazione standard di PowerPoint</vt:lpstr>
      <vt:lpstr>Exercise</vt:lpstr>
      <vt:lpstr>5. Pursue a bold act of courage </vt:lpstr>
      <vt:lpstr>Presentazione standard di PowerPoint</vt:lpstr>
      <vt:lpstr>Presentazione standard di PowerPoint</vt:lpstr>
      <vt:lpstr>Presentazione standard di PowerPoint</vt:lpstr>
      <vt:lpstr>8.Practice vulnerability courage exercises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SELF CONFIDENCE AND BOLDNESS</dc:title>
  <dc:creator>LENOVO</dc:creator>
  <cp:lastModifiedBy>Marianna Marcucci</cp:lastModifiedBy>
  <cp:revision>19</cp:revision>
  <dcterms:created xsi:type="dcterms:W3CDTF">2022-12-09T07:12:42Z</dcterms:created>
  <dcterms:modified xsi:type="dcterms:W3CDTF">2023-12-01T09:11:50Z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