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png"/>
  <Override PartName="/ppt/media/image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0"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05CE9C4-2DCE-4597-8BFF-425A93B83852}">
          <p14:sldIdLst>
            <p14:sldId id="256"/>
            <p14:sldId id="257"/>
            <p14:sldId id="258"/>
            <p14:sldId id="259"/>
          </p14:sldIdLst>
        </p14:section>
        <p14:section name="Untitled Section" id="{9D102A68-BDBB-4433-93A8-064E3D80C30E}">
          <p14:sldIdLst>
            <p14:sldId id="261"/>
            <p14:sldId id="262"/>
            <p14:sldId id="263"/>
            <p14:sldId id="264"/>
            <p14:sldId id="265"/>
            <p14:sldId id="266"/>
            <p14:sldId id="260"/>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E7987D8-BA08-453C-AF30-6FE464F14089}"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5B6A69-F659-4E23-A766-93E64DCE688D}" type="slidenum">
              <a:rPr lang="en-IN" smtClean="0"/>
              <a:t>‹#›</a:t>
            </a:fld>
            <a:endParaRPr lang="en-IN"/>
          </a:p>
        </p:txBody>
      </p:sp>
    </p:spTree>
    <p:extLst>
      <p:ext uri="{BB962C8B-B14F-4D97-AF65-F5344CB8AC3E}">
        <p14:creationId xmlns:p14="http://schemas.microsoft.com/office/powerpoint/2010/main" val="139320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E7987D8-BA08-453C-AF30-6FE464F14089}"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5B6A69-F659-4E23-A766-93E64DCE688D}" type="slidenum">
              <a:rPr lang="en-IN" smtClean="0"/>
              <a:t>‹#›</a:t>
            </a:fld>
            <a:endParaRPr lang="en-IN"/>
          </a:p>
        </p:txBody>
      </p:sp>
    </p:spTree>
    <p:extLst>
      <p:ext uri="{BB962C8B-B14F-4D97-AF65-F5344CB8AC3E}">
        <p14:creationId xmlns:p14="http://schemas.microsoft.com/office/powerpoint/2010/main" val="961341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E7987D8-BA08-453C-AF30-6FE464F14089}"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5B6A69-F659-4E23-A766-93E64DCE688D}" type="slidenum">
              <a:rPr lang="en-IN" smtClean="0"/>
              <a:t>‹#›</a:t>
            </a:fld>
            <a:endParaRPr lang="en-IN"/>
          </a:p>
        </p:txBody>
      </p:sp>
    </p:spTree>
    <p:extLst>
      <p:ext uri="{BB962C8B-B14F-4D97-AF65-F5344CB8AC3E}">
        <p14:creationId xmlns:p14="http://schemas.microsoft.com/office/powerpoint/2010/main" val="413061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E7987D8-BA08-453C-AF30-6FE464F14089}"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5B6A69-F659-4E23-A766-93E64DCE688D}" type="slidenum">
              <a:rPr lang="en-IN" smtClean="0"/>
              <a:t>‹#›</a:t>
            </a:fld>
            <a:endParaRPr lang="en-IN"/>
          </a:p>
        </p:txBody>
      </p:sp>
    </p:spTree>
    <p:extLst>
      <p:ext uri="{BB962C8B-B14F-4D97-AF65-F5344CB8AC3E}">
        <p14:creationId xmlns:p14="http://schemas.microsoft.com/office/powerpoint/2010/main" val="381639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7987D8-BA08-453C-AF30-6FE464F14089}" type="datetimeFigureOut">
              <a:rPr lang="en-IN" smtClean="0"/>
              <a:t>24-11-2023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85B6A69-F659-4E23-A766-93E64DCE688D}" type="slidenum">
              <a:rPr lang="en-IN" smtClean="0"/>
              <a:t>‹#›</a:t>
            </a:fld>
            <a:endParaRPr lang="en-IN"/>
          </a:p>
        </p:txBody>
      </p:sp>
    </p:spTree>
    <p:extLst>
      <p:ext uri="{BB962C8B-B14F-4D97-AF65-F5344CB8AC3E}">
        <p14:creationId xmlns:p14="http://schemas.microsoft.com/office/powerpoint/2010/main" val="281985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E7987D8-BA08-453C-AF30-6FE464F14089}" type="datetimeFigureOut">
              <a:rPr lang="en-IN" smtClean="0"/>
              <a:t>24-11-2023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85B6A69-F659-4E23-A766-93E64DCE688D}" type="slidenum">
              <a:rPr lang="en-IN" smtClean="0"/>
              <a:t>‹#›</a:t>
            </a:fld>
            <a:endParaRPr lang="en-IN"/>
          </a:p>
        </p:txBody>
      </p:sp>
    </p:spTree>
    <p:extLst>
      <p:ext uri="{BB962C8B-B14F-4D97-AF65-F5344CB8AC3E}">
        <p14:creationId xmlns:p14="http://schemas.microsoft.com/office/powerpoint/2010/main" val="91981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E7987D8-BA08-453C-AF30-6FE464F14089}" type="datetimeFigureOut">
              <a:rPr lang="en-IN" smtClean="0"/>
              <a:t>24-11-2023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85B6A69-F659-4E23-A766-93E64DCE688D}" type="slidenum">
              <a:rPr lang="en-IN" smtClean="0"/>
              <a:t>‹#›</a:t>
            </a:fld>
            <a:endParaRPr lang="en-IN"/>
          </a:p>
        </p:txBody>
      </p:sp>
    </p:spTree>
    <p:extLst>
      <p:ext uri="{BB962C8B-B14F-4D97-AF65-F5344CB8AC3E}">
        <p14:creationId xmlns:p14="http://schemas.microsoft.com/office/powerpoint/2010/main" val="111495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E7987D8-BA08-453C-AF30-6FE464F14089}" type="datetimeFigureOut">
              <a:rPr lang="en-IN" smtClean="0"/>
              <a:t>24-11-2023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85B6A69-F659-4E23-A766-93E64DCE688D}" type="slidenum">
              <a:rPr lang="en-IN" smtClean="0"/>
              <a:t>‹#›</a:t>
            </a:fld>
            <a:endParaRPr lang="en-IN"/>
          </a:p>
        </p:txBody>
      </p:sp>
    </p:spTree>
    <p:extLst>
      <p:ext uri="{BB962C8B-B14F-4D97-AF65-F5344CB8AC3E}">
        <p14:creationId xmlns:p14="http://schemas.microsoft.com/office/powerpoint/2010/main" val="39482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987D8-BA08-453C-AF30-6FE464F14089}" type="datetimeFigureOut">
              <a:rPr lang="en-IN" smtClean="0"/>
              <a:t>24-11-2023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85B6A69-F659-4E23-A766-93E64DCE688D}" type="slidenum">
              <a:rPr lang="en-IN" smtClean="0"/>
              <a:t>‹#›</a:t>
            </a:fld>
            <a:endParaRPr lang="en-IN"/>
          </a:p>
        </p:txBody>
      </p:sp>
    </p:spTree>
    <p:extLst>
      <p:ext uri="{BB962C8B-B14F-4D97-AF65-F5344CB8AC3E}">
        <p14:creationId xmlns:p14="http://schemas.microsoft.com/office/powerpoint/2010/main" val="426143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987D8-BA08-453C-AF30-6FE464F14089}" type="datetimeFigureOut">
              <a:rPr lang="en-IN" smtClean="0"/>
              <a:t>24-11-2023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85B6A69-F659-4E23-A766-93E64DCE688D}" type="slidenum">
              <a:rPr lang="en-IN" smtClean="0"/>
              <a:t>‹#›</a:t>
            </a:fld>
            <a:endParaRPr lang="en-IN"/>
          </a:p>
        </p:txBody>
      </p:sp>
    </p:spTree>
    <p:extLst>
      <p:ext uri="{BB962C8B-B14F-4D97-AF65-F5344CB8AC3E}">
        <p14:creationId xmlns:p14="http://schemas.microsoft.com/office/powerpoint/2010/main" val="123225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987D8-BA08-453C-AF30-6FE464F14089}" type="datetimeFigureOut">
              <a:rPr lang="en-IN" smtClean="0"/>
              <a:t>24-11-2023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85B6A69-F659-4E23-A766-93E64DCE688D}" type="slidenum">
              <a:rPr lang="en-IN" smtClean="0"/>
              <a:t>‹#›</a:t>
            </a:fld>
            <a:endParaRPr lang="en-IN"/>
          </a:p>
        </p:txBody>
      </p:sp>
    </p:spTree>
    <p:extLst>
      <p:ext uri="{BB962C8B-B14F-4D97-AF65-F5344CB8AC3E}">
        <p14:creationId xmlns:p14="http://schemas.microsoft.com/office/powerpoint/2010/main" val="20186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987D8-BA08-453C-AF30-6FE464F14089}" type="datetimeFigureOut">
              <a:rPr lang="en-IN" smtClean="0"/>
              <a:t>24-11-2023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B6A69-F659-4E23-A766-93E64DCE688D}" type="slidenum">
              <a:rPr lang="en-IN" smtClean="0"/>
              <a:t>‹#›</a:t>
            </a:fld>
            <a:endParaRPr lang="en-IN"/>
          </a:p>
        </p:txBody>
      </p:sp>
    </p:spTree>
    <p:extLst>
      <p:ext uri="{BB962C8B-B14F-4D97-AF65-F5344CB8AC3E}">
        <p14:creationId xmlns:p14="http://schemas.microsoft.com/office/powerpoint/2010/main" val="2356480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pubmed.ncbi.nlm.nih.gov/12183721/" TargetMode="External"/><Relationship Id="rId3" Type="http://schemas.openxmlformats.org/officeDocument/2006/relationships/hyperlink" Target="http://insider.com/how-to-get-thicker-hair" TargetMode="External"/><Relationship Id="rId7" Type="http://schemas.openxmlformats.org/officeDocument/2006/relationships/hyperlink" Target="http://insider.com/home-remedies-for-bloating" TargetMode="External"/><Relationship Id="rId2" Type="http://schemas.openxmlformats.org/officeDocument/2006/relationships/hyperlink" Target="https://pubmed.ncbi.nlm.nih.gov/11584034/" TargetMode="External"/><Relationship Id="rId1" Type="http://schemas.openxmlformats.org/officeDocument/2006/relationships/slideLayout" Target="../slideLayouts/slideLayout2.xml"/><Relationship Id="rId6" Type="http://schemas.openxmlformats.org/officeDocument/2006/relationships/hyperlink" Target="https://pubmed.ncbi.nlm.nih.gov/3120652/" TargetMode="External"/><Relationship Id="rId11" Type="http://schemas.openxmlformats.org/officeDocument/2006/relationships/image" Target="../media/image10.jpeg"/><Relationship Id="rId5" Type="http://schemas.openxmlformats.org/officeDocument/2006/relationships/hyperlink" Target="http://insider.com/how-to-stop-biting-nails" TargetMode="External"/><Relationship Id="rId10" Type="http://schemas.openxmlformats.org/officeDocument/2006/relationships/image" Target="../media/image9.jpeg"/><Relationship Id="rId4" Type="http://schemas.openxmlformats.org/officeDocument/2006/relationships/hyperlink" Target="https://pubmed.ncbi.nlm.nih.gov/12190640/" TargetMode="External"/><Relationship Id="rId9" Type="http://schemas.openxmlformats.org/officeDocument/2006/relationships/hyperlink" Target="https://pubmed.ncbi.nlm.nih.gov/12612169/"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Why is nutrition education important for women in India | HealthShot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bwMode="auto">
          <a:xfrm>
            <a:off x="4662153" y="118990"/>
            <a:ext cx="6172200" cy="553105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1669" y="746975"/>
            <a:ext cx="4520484" cy="5078313"/>
          </a:xfrm>
          <a:prstGeom prst="rect">
            <a:avLst/>
          </a:prstGeom>
          <a:noFill/>
        </p:spPr>
        <p:txBody>
          <a:bodyPr wrap="square" lIns="91440" tIns="45720" rIns="91440" bIns="45720">
            <a:spAutoFit/>
          </a:bodyPr>
          <a:lstStyle/>
          <a:p>
            <a:pPr algn="ctr"/>
            <a:r>
              <a:rPr lang="en-US" sz="5400" b="1" dirty="0" smtClean="0">
                <a:ln w="22225">
                  <a:solidFill>
                    <a:schemeClr val="accent2"/>
                  </a:solidFill>
                  <a:prstDash val="solid"/>
                </a:ln>
                <a:solidFill>
                  <a:schemeClr val="accent2"/>
                </a:solidFill>
              </a:rPr>
              <a:t>Importance of </a:t>
            </a:r>
            <a:r>
              <a:rPr lang="en-US" sz="5400" b="1" dirty="0" smtClean="0">
                <a:ln w="22225">
                  <a:solidFill>
                    <a:schemeClr val="accent2"/>
                  </a:solidFill>
                  <a:prstDash val="solid"/>
                </a:ln>
                <a:solidFill>
                  <a:srgbClr val="ED7D31"/>
                </a:solidFill>
              </a:rPr>
              <a:t>lifestyle</a:t>
            </a:r>
            <a:r>
              <a:rPr lang="en-US" sz="5400" b="1" dirty="0" smtClean="0">
                <a:ln w="22225">
                  <a:solidFill>
                    <a:schemeClr val="accent2"/>
                  </a:solidFill>
                  <a:prstDash val="solid"/>
                </a:ln>
                <a:solidFill>
                  <a:schemeClr val="accent2"/>
                </a:solidFill>
              </a:rPr>
              <a:t> </a:t>
            </a:r>
          </a:p>
          <a:p>
            <a:pPr algn="ctr"/>
            <a:r>
              <a:rPr lang="en-US" sz="5400" b="1" dirty="0" smtClean="0">
                <a:ln w="22225">
                  <a:solidFill>
                    <a:schemeClr val="accent2"/>
                  </a:solidFill>
                  <a:prstDash val="solid"/>
                </a:ln>
                <a:solidFill>
                  <a:schemeClr val="accent2"/>
                </a:solidFill>
              </a:rPr>
              <a:t>and nutrition in </a:t>
            </a:r>
          </a:p>
          <a:p>
            <a:pPr algn="ctr"/>
            <a:r>
              <a:rPr lang="en-US" sz="5400" b="1" dirty="0" smtClean="0">
                <a:ln w="22225">
                  <a:solidFill>
                    <a:schemeClr val="accent2"/>
                  </a:solidFill>
                  <a:prstDash val="solid"/>
                </a:ln>
                <a:solidFill>
                  <a:schemeClr val="accent2"/>
                </a:solidFill>
              </a:rPr>
              <a:t>women’s health care</a:t>
            </a:r>
            <a:endParaRPr lang="en-US" sz="5400" b="1" dirty="0">
              <a:ln w="22225">
                <a:solidFill>
                  <a:schemeClr val="accent2"/>
                </a:solidFill>
                <a:prstDash val="solid"/>
              </a:ln>
              <a:solidFill>
                <a:schemeClr val="accent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0129" y="5985771"/>
            <a:ext cx="2236463" cy="752961"/>
          </a:xfrm>
          <a:prstGeom prst="rect">
            <a:avLst/>
          </a:prstGeom>
          <a:ln>
            <a:noFill/>
          </a:ln>
          <a:effectLst>
            <a:softEdge rad="112500"/>
          </a:effectLst>
        </p:spPr>
      </p:pic>
    </p:spTree>
    <p:extLst>
      <p:ext uri="{BB962C8B-B14F-4D97-AF65-F5344CB8AC3E}">
        <p14:creationId xmlns:p14="http://schemas.microsoft.com/office/powerpoint/2010/main" val="4275914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Bahnschrift" panose="020B0502040204020203" pitchFamily="34" charset="0"/>
              </a:rPr>
              <a:t>Antioxidants</a:t>
            </a:r>
            <a:endParaRPr lang="en-IN" dirty="0">
              <a:latin typeface="Bahnschrift" panose="020B0502040204020203" pitchFamily="34" charset="0"/>
            </a:endParaRPr>
          </a:p>
        </p:txBody>
      </p:sp>
      <p:sp>
        <p:nvSpPr>
          <p:cNvPr id="3" name="Content Placeholder 2"/>
          <p:cNvSpPr>
            <a:spLocks noGrp="1"/>
          </p:cNvSpPr>
          <p:nvPr>
            <p:ph idx="1"/>
          </p:nvPr>
        </p:nvSpPr>
        <p:spPr>
          <a:xfrm>
            <a:off x="838200" y="1825625"/>
            <a:ext cx="5871693" cy="4351338"/>
          </a:xfrm>
        </p:spPr>
        <p:txBody>
          <a:bodyPr>
            <a:normAutofit fontScale="92500" lnSpcReduction="20000"/>
          </a:bodyPr>
          <a:lstStyle/>
          <a:p>
            <a:r>
              <a:rPr lang="en-US" dirty="0"/>
              <a:t>Antioxidants are substances that may </a:t>
            </a:r>
            <a:r>
              <a:rPr lang="en-US" b="1" dirty="0"/>
              <a:t>protect your cells against free radicals</a:t>
            </a:r>
            <a:r>
              <a:rPr lang="en-US" dirty="0"/>
              <a:t>, which may play a role in heart disease, cancer and other diseases. Free radicals are molecules produced when your body breaks down food or when you're exposed to tobacco smoke or radiation</a:t>
            </a:r>
            <a:r>
              <a:rPr lang="en-US" dirty="0" smtClean="0"/>
              <a:t>.</a:t>
            </a:r>
          </a:p>
          <a:p>
            <a:r>
              <a:rPr lang="en-US" dirty="0"/>
              <a:t> </a:t>
            </a:r>
            <a:r>
              <a:rPr lang="en-US" dirty="0">
                <a:solidFill>
                  <a:srgbClr val="FF0000"/>
                </a:solidFill>
              </a:rPr>
              <a:t>Supplementing with high doses of beta-carotene may </a:t>
            </a:r>
            <a:r>
              <a:rPr lang="en-US" b="1" dirty="0">
                <a:solidFill>
                  <a:srgbClr val="FF0000"/>
                </a:solidFill>
              </a:rPr>
              <a:t>increase the risk of lung cancer in smokers</a:t>
            </a:r>
            <a:r>
              <a:rPr lang="en-US" dirty="0">
                <a:solidFill>
                  <a:srgbClr val="FF0000"/>
                </a:solidFill>
              </a:rPr>
              <a:t>.</a:t>
            </a:r>
            <a:r>
              <a:rPr lang="en-US" dirty="0"/>
              <a:t> </a:t>
            </a:r>
            <a:endParaRPr lang="en-US" dirty="0" smtClean="0"/>
          </a:p>
          <a:p>
            <a:r>
              <a:rPr lang="en-US" b="1" dirty="0">
                <a:solidFill>
                  <a:srgbClr val="7030A0"/>
                </a:solidFill>
              </a:rPr>
              <a:t>Blueberries, cranberries, strawberries, blackberries, raspberries</a:t>
            </a:r>
            <a:r>
              <a:rPr lang="en-US" b="1" dirty="0"/>
              <a: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589" y="1690687"/>
            <a:ext cx="5357612" cy="4486275"/>
          </a:xfrm>
          <a:prstGeom prst="rect">
            <a:avLst/>
          </a:prstGeom>
        </p:spPr>
      </p:pic>
    </p:spTree>
    <p:extLst>
      <p:ext uri="{BB962C8B-B14F-4D97-AF65-F5344CB8AC3E}">
        <p14:creationId xmlns:p14="http://schemas.microsoft.com/office/powerpoint/2010/main" val="3819057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ED7D31"/>
                </a:solidFill>
                <a:latin typeface="Arial Black" panose="020B0A04020102020204" pitchFamily="34" charset="0"/>
              </a:rPr>
              <a:t>Dieting affects your health and mental state</a:t>
            </a:r>
            <a:endParaRPr lang="en-US" b="1" dirty="0">
              <a:solidFill>
                <a:srgbClr val="ED7D31"/>
              </a:solidFill>
              <a:latin typeface="Arial Black" panose="020B0A04020102020204" pitchFamily="34"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Bahnschrift" panose="020B0502040204020203" pitchFamily="34" charset="0"/>
              </a:rPr>
              <a:t>Women </a:t>
            </a:r>
            <a:r>
              <a:rPr lang="en-US" dirty="0">
                <a:latin typeface="Bahnschrift" panose="020B0502040204020203" pitchFamily="34" charset="0"/>
              </a:rPr>
              <a:t>who diet frequently are more likely to:</a:t>
            </a:r>
          </a:p>
          <a:p>
            <a:r>
              <a:rPr lang="en-US" dirty="0">
                <a:latin typeface="Bahnschrift" panose="020B0502040204020203" pitchFamily="34" charset="0"/>
              </a:rPr>
              <a:t>engage in binge eating</a:t>
            </a:r>
          </a:p>
          <a:p>
            <a:r>
              <a:rPr lang="en-US" dirty="0">
                <a:latin typeface="Bahnschrift" panose="020B0502040204020203" pitchFamily="34" charset="0"/>
              </a:rPr>
              <a:t>purge food (vomit) or misuse laxatives</a:t>
            </a:r>
          </a:p>
          <a:p>
            <a:r>
              <a:rPr lang="en-US" dirty="0">
                <a:latin typeface="Bahnschrift" panose="020B0502040204020203" pitchFamily="34" charset="0"/>
              </a:rPr>
              <a:t>restrict food intake and not get the nutrients they require for good health</a:t>
            </a:r>
          </a:p>
          <a:p>
            <a:r>
              <a:rPr lang="en-US" dirty="0">
                <a:latin typeface="Bahnschrift" panose="020B0502040204020203" pitchFamily="34" charset="0"/>
              </a:rPr>
              <a:t>over-exercise</a:t>
            </a:r>
          </a:p>
          <a:p>
            <a:r>
              <a:rPr lang="en-US" dirty="0">
                <a:latin typeface="Bahnschrift" panose="020B0502040204020203" pitchFamily="34" charset="0"/>
              </a:rPr>
              <a:t>have poor physical health</a:t>
            </a:r>
          </a:p>
          <a:p>
            <a:r>
              <a:rPr lang="en-US" dirty="0">
                <a:latin typeface="Bahnschrift" panose="020B0502040204020203" pitchFamily="34" charset="0"/>
              </a:rPr>
              <a:t>become depressed or anxious</a:t>
            </a:r>
          </a:p>
          <a:p>
            <a:r>
              <a:rPr lang="en-US" dirty="0">
                <a:latin typeface="Bahnschrift" panose="020B0502040204020203" pitchFamily="34" charset="0"/>
              </a:rPr>
              <a:t>become preoccupied with food</a:t>
            </a:r>
          </a:p>
          <a:p>
            <a:r>
              <a:rPr lang="en-US" dirty="0">
                <a:latin typeface="Bahnschrift" panose="020B0502040204020203" pitchFamily="34" charset="0"/>
              </a:rPr>
              <a:t>develop an eating disorder.</a:t>
            </a:r>
          </a:p>
          <a:p>
            <a:pPr marL="0" indent="0">
              <a:buNone/>
            </a:pPr>
            <a:r>
              <a:rPr lang="en-US" dirty="0" smtClean="0"/>
              <a:t/>
            </a:r>
            <a:br>
              <a:rPr lang="en-US" dirty="0" smtClean="0"/>
            </a:br>
            <a:endParaRPr lang="en-IN" dirty="0"/>
          </a:p>
        </p:txBody>
      </p:sp>
    </p:spTree>
    <p:extLst>
      <p:ext uri="{BB962C8B-B14F-4D97-AF65-F5344CB8AC3E}">
        <p14:creationId xmlns:p14="http://schemas.microsoft.com/office/powerpoint/2010/main" val="3726155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3955" y="2575775"/>
            <a:ext cx="6800045" cy="1323439"/>
          </a:xfrm>
          <a:prstGeom prst="rect">
            <a:avLst/>
          </a:prstGeom>
        </p:spPr>
        <p:txBody>
          <a:bodyPr wrap="square">
            <a:spAutoFit/>
          </a:bodyPr>
          <a:lstStyle/>
          <a:p>
            <a:r>
              <a:rPr lang="en-US" sz="8000" b="1" dirty="0" smtClean="0">
                <a:solidFill>
                  <a:srgbClr val="202124"/>
                </a:solidFill>
                <a:latin typeface="arial" panose="020B0604020202020204" pitchFamily="34" charset="0"/>
              </a:rPr>
              <a:t>Thank you</a:t>
            </a:r>
            <a:endParaRPr lang="en-IN" sz="8000" dirty="0"/>
          </a:p>
        </p:txBody>
      </p:sp>
      <p:sp>
        <p:nvSpPr>
          <p:cNvPr id="5" name="Smiley Face 4"/>
          <p:cNvSpPr/>
          <p:nvPr/>
        </p:nvSpPr>
        <p:spPr>
          <a:xfrm>
            <a:off x="7984901" y="2657945"/>
            <a:ext cx="1159099" cy="115909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00"/>
              </a:solidFill>
            </a:endParaRPr>
          </a:p>
        </p:txBody>
      </p:sp>
    </p:spTree>
    <p:extLst>
      <p:ext uri="{BB962C8B-B14F-4D97-AF65-F5344CB8AC3E}">
        <p14:creationId xmlns:p14="http://schemas.microsoft.com/office/powerpoint/2010/main" val="2896478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Arial Black" panose="020B0A04020102020204" pitchFamily="34" charset="0"/>
              </a:rPr>
              <a:t/>
            </a:r>
            <a:br>
              <a:rPr lang="en-US" sz="3600" b="1" dirty="0">
                <a:latin typeface="Arial Black" panose="020B0A04020102020204" pitchFamily="34" charset="0"/>
              </a:rPr>
            </a:br>
            <a:r>
              <a:rPr lang="en-US" sz="3600" b="1" dirty="0" smtClean="0">
                <a:solidFill>
                  <a:srgbClr val="ED7D31"/>
                </a:solidFill>
                <a:latin typeface="Arial Black" panose="020B0A04020102020204" pitchFamily="34" charset="0"/>
              </a:rPr>
              <a:t>Important Nutrients Every Woman Needs at Various Stages of Life</a:t>
            </a:r>
            <a:endParaRPr lang="en-IN" sz="3600" dirty="0">
              <a:solidFill>
                <a:srgbClr val="ED7D31"/>
              </a:solidFill>
              <a:latin typeface="Arial Black" panose="020B0A04020102020204" pitchFamily="34" charset="0"/>
            </a:endParaRPr>
          </a:p>
        </p:txBody>
      </p:sp>
      <p:sp>
        <p:nvSpPr>
          <p:cNvPr id="7" name="Content Placeholder 6"/>
          <p:cNvSpPr>
            <a:spLocks noGrp="1"/>
          </p:cNvSpPr>
          <p:nvPr>
            <p:ph idx="1"/>
          </p:nvPr>
        </p:nvSpPr>
        <p:spPr/>
        <p:txBody>
          <a:bodyPr>
            <a:noAutofit/>
          </a:bodyPr>
          <a:lstStyle/>
          <a:p>
            <a:pPr marL="0" lvl="0" indent="0" eaLnBrk="0" fontAlgn="base" hangingPunct="0">
              <a:lnSpc>
                <a:spcPct val="100000"/>
              </a:lnSpc>
              <a:spcBef>
                <a:spcPct val="0"/>
              </a:spcBef>
              <a:spcAft>
                <a:spcPct val="0"/>
              </a:spcAft>
              <a:buNone/>
            </a:pPr>
            <a:r>
              <a:rPr kumimoji="0" lang="en-US" sz="2400" b="0" i="0" u="none" strike="noStrike" cap="none" normalizeH="0" baseline="0" dirty="0" smtClean="0">
                <a:ln>
                  <a:noFill/>
                </a:ln>
                <a:effectLst/>
                <a:latin typeface="Bahnschrift" panose="020B0502040204020203" pitchFamily="34" charset="0"/>
                <a:ea typeface="Yu Gothic Light" panose="020B0300000000000000" pitchFamily="34" charset="-128"/>
              </a:rPr>
              <a:t>Nutrition plays a crucial role at every stage of a woman’s </a:t>
            </a:r>
            <a:r>
              <a:rPr kumimoji="0" lang="en-US" sz="2400" b="0" i="0" u="none" strike="noStrike" cap="none" normalizeH="0" baseline="0" dirty="0" err="1" smtClean="0">
                <a:ln>
                  <a:noFill/>
                </a:ln>
                <a:effectLst/>
                <a:latin typeface="Bahnschrift" panose="020B0502040204020203" pitchFamily="34" charset="0"/>
                <a:ea typeface="Yu Gothic Light" panose="020B0300000000000000" pitchFamily="34" charset="-128"/>
              </a:rPr>
              <a:t>life.The</a:t>
            </a:r>
            <a:r>
              <a:rPr kumimoji="0" lang="en-US" sz="2400" b="0" i="0" u="none" strike="noStrike" cap="none" normalizeH="0" baseline="0" dirty="0" smtClean="0">
                <a:ln>
                  <a:noFill/>
                </a:ln>
                <a:effectLst/>
                <a:latin typeface="Bahnschrift" panose="020B0502040204020203" pitchFamily="34" charset="0"/>
                <a:ea typeface="Yu Gothic Light" panose="020B0300000000000000" pitchFamily="34" charset="-128"/>
              </a:rPr>
              <a:t> nutritional needs of a woman are different from those of a man </a:t>
            </a:r>
          </a:p>
          <a:p>
            <a:pPr marL="0" lvl="0" indent="0" eaLnBrk="0" fontAlgn="base" hangingPunct="0">
              <a:lnSpc>
                <a:spcPct val="100000"/>
              </a:lnSpc>
              <a:spcBef>
                <a:spcPct val="0"/>
              </a:spcBef>
              <a:spcAft>
                <a:spcPct val="0"/>
              </a:spcAft>
              <a:buNone/>
            </a:pPr>
            <a:r>
              <a:rPr kumimoji="0" lang="en-US" sz="2400" b="0" i="0" u="none" strike="noStrike" cap="none" normalizeH="0" baseline="0" dirty="0" smtClean="0">
                <a:ln>
                  <a:noFill/>
                </a:ln>
                <a:effectLst/>
                <a:latin typeface="Bahnschrift" panose="020B0502040204020203" pitchFamily="34" charset="0"/>
                <a:ea typeface="Yu Gothic Light" panose="020B0300000000000000" pitchFamily="34" charset="-128"/>
              </a:rPr>
              <a:t>because their bodies go through various changes during menstruation, pregnancy, breastfeeding and menopause.</a:t>
            </a:r>
          </a:p>
          <a:p>
            <a:pPr marL="0" lvl="0" indent="0">
              <a:lnSpc>
                <a:spcPct val="100000"/>
              </a:lnSpc>
              <a:buNone/>
            </a:pPr>
            <a:r>
              <a:rPr lang="en-US" sz="2400" dirty="0" smtClean="0">
                <a:latin typeface="Bahnschrift" panose="020B0502040204020203" pitchFamily="34" charset="0"/>
                <a:ea typeface="Yu Gothic Light" panose="020B0300000000000000" pitchFamily="34" charset="-128"/>
              </a:rPr>
              <a:t>Therefore, a  balanced diet   is essential to meet the daily recommended levels of nutrients to prevent common </a:t>
            </a:r>
          </a:p>
          <a:p>
            <a:pPr marL="0" lvl="0" indent="0">
              <a:lnSpc>
                <a:spcPct val="100000"/>
              </a:lnSpc>
              <a:buNone/>
            </a:pPr>
            <a:r>
              <a:rPr lang="en-US" sz="2400" dirty="0" smtClean="0">
                <a:latin typeface="Bahnschrift" panose="020B0502040204020203" pitchFamily="34" charset="0"/>
                <a:ea typeface="Yu Gothic Light" panose="020B0300000000000000" pitchFamily="34" charset="-128"/>
              </a:rPr>
              <a:t>nutritional deficiencies that can have an adverse impact on the health of a woman.</a:t>
            </a:r>
            <a:endParaRPr kumimoji="0" lang="en-US" sz="2400" b="0" i="0" u="none" strike="noStrike" cap="none" normalizeH="0" baseline="0" dirty="0" smtClean="0">
              <a:ln>
                <a:noFill/>
              </a:ln>
              <a:effectLst/>
              <a:latin typeface="Bahnschrift" panose="020B0502040204020203" pitchFamily="34" charset="0"/>
              <a:ea typeface="Yu Gothic Light" panose="020B0300000000000000" pitchFamily="34" charset="-128"/>
            </a:endParaRPr>
          </a:p>
          <a:p>
            <a:pPr marL="0" indent="0">
              <a:buNone/>
            </a:pPr>
            <a:r>
              <a:rPr lang="en-US" sz="2400" b="1" dirty="0" smtClean="0">
                <a:latin typeface="Bahnschrift" panose="020B0502040204020203" pitchFamily="34" charset="0"/>
                <a:ea typeface="Yu Gothic Light" panose="020B0300000000000000" pitchFamily="34" charset="-128"/>
              </a:rPr>
              <a:t>Adolescence(youth)</a:t>
            </a:r>
            <a:endParaRPr lang="en-US" sz="2400" dirty="0" smtClean="0">
              <a:latin typeface="Bahnschrift" panose="020B0502040204020203" pitchFamily="34" charset="0"/>
              <a:ea typeface="Yu Gothic Light" panose="020B0300000000000000" pitchFamily="34" charset="-128"/>
            </a:endParaRPr>
          </a:p>
          <a:p>
            <a:r>
              <a:rPr lang="en-US" sz="2400" dirty="0" smtClean="0">
                <a:latin typeface="Bahnschrift" panose="020B0502040204020203" pitchFamily="34" charset="0"/>
                <a:ea typeface="Yu Gothic Light" panose="020B0300000000000000" pitchFamily="34" charset="-128"/>
              </a:rPr>
              <a:t>Adolescence is a crucial period as the nutrients requirement is high to support growth and development. </a:t>
            </a:r>
          </a:p>
          <a:p>
            <a:r>
              <a:rPr lang="en-US" sz="2400" dirty="0" smtClean="0">
                <a:latin typeface="Bahnschrift" panose="020B0502040204020203" pitchFamily="34" charset="0"/>
                <a:ea typeface="Yu Gothic Light" panose="020B0300000000000000" pitchFamily="34" charset="-128"/>
              </a:rPr>
              <a:t>The vital nutrients for adolescent girls are iron, calcium and protein</a:t>
            </a:r>
            <a:endParaRPr lang="en-IN" sz="2400" dirty="0">
              <a:latin typeface="Bahnschrift" panose="020B0502040204020203" pitchFamily="34" charset="0"/>
            </a:endParaRPr>
          </a:p>
        </p:txBody>
      </p:sp>
    </p:spTree>
    <p:extLst>
      <p:ext uri="{BB962C8B-B14F-4D97-AF65-F5344CB8AC3E}">
        <p14:creationId xmlns:p14="http://schemas.microsoft.com/office/powerpoint/2010/main" val="127325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rgbClr val="ED7D31"/>
                </a:solidFill>
                <a:latin typeface="Arial Black" panose="020B0A04020102020204" pitchFamily="34" charset="0"/>
              </a:rPr>
              <a:t>The Nutrition </a:t>
            </a:r>
            <a:r>
              <a:rPr lang="en-IN" b="1" dirty="0" smtClean="0">
                <a:solidFill>
                  <a:srgbClr val="ED7D31"/>
                </a:solidFill>
                <a:latin typeface="Arial Black" panose="020B0A04020102020204" pitchFamily="34" charset="0"/>
              </a:rPr>
              <a:t>Source</a:t>
            </a:r>
            <a:endParaRPr lang="en-IN" dirty="0">
              <a:solidFill>
                <a:srgbClr val="ED7D31"/>
              </a:solidFill>
              <a:latin typeface="Arial Black" panose="020B0A04020102020204" pitchFamily="34" charset="0"/>
            </a:endParaRPr>
          </a:p>
        </p:txBody>
      </p:sp>
      <p:sp>
        <p:nvSpPr>
          <p:cNvPr id="12" name="Content Placeholder 11"/>
          <p:cNvSpPr>
            <a:spLocks noGrp="1"/>
          </p:cNvSpPr>
          <p:nvPr>
            <p:ph idx="1"/>
          </p:nvPr>
        </p:nvSpPr>
        <p:spPr>
          <a:xfrm>
            <a:off x="838200" y="1690454"/>
            <a:ext cx="10515600" cy="4351338"/>
          </a:xfrm>
        </p:spPr>
        <p:txBody>
          <a:bodyPr>
            <a:noAutofit/>
          </a:bodyPr>
          <a:lstStyle/>
          <a:p>
            <a:r>
              <a:rPr lang="en-IN" sz="4000" b="1" dirty="0" smtClean="0">
                <a:latin typeface="Bahnschrift" panose="020B0502040204020203" pitchFamily="34" charset="0"/>
              </a:rPr>
              <a:t>Calcium</a:t>
            </a:r>
          </a:p>
          <a:p>
            <a:r>
              <a:rPr lang="en-IN" sz="4000" b="1" dirty="0" smtClean="0">
                <a:latin typeface="Bahnschrift" panose="020B0502040204020203" pitchFamily="34" charset="0"/>
              </a:rPr>
              <a:t>Iron</a:t>
            </a:r>
          </a:p>
          <a:p>
            <a:r>
              <a:rPr lang="en-IN" sz="4000" b="1" dirty="0" smtClean="0">
                <a:latin typeface="Bahnschrift" panose="020B0502040204020203" pitchFamily="34" charset="0"/>
              </a:rPr>
              <a:t>Iodine</a:t>
            </a:r>
            <a:endParaRPr lang="en-IN" sz="4000" b="1" dirty="0">
              <a:latin typeface="Bahnschrift" panose="020B0502040204020203" pitchFamily="34" charset="0"/>
            </a:endParaRPr>
          </a:p>
          <a:p>
            <a:r>
              <a:rPr lang="en-IN" sz="4000" b="1" dirty="0" smtClean="0">
                <a:latin typeface="Bahnschrift" panose="020B0502040204020203" pitchFamily="34" charset="0"/>
              </a:rPr>
              <a:t>Protein</a:t>
            </a:r>
          </a:p>
          <a:p>
            <a:r>
              <a:rPr lang="en-IN" sz="4000" b="1" dirty="0">
                <a:latin typeface="Bahnschrift" panose="020B0502040204020203" pitchFamily="34" charset="0"/>
              </a:rPr>
              <a:t>Vitamin </a:t>
            </a:r>
            <a:r>
              <a:rPr lang="en-IN" sz="4000" b="1" dirty="0" smtClean="0">
                <a:latin typeface="Bahnschrift" panose="020B0502040204020203" pitchFamily="34" charset="0"/>
              </a:rPr>
              <a:t>C                              </a:t>
            </a:r>
          </a:p>
          <a:p>
            <a:r>
              <a:rPr lang="en-IN" sz="4000" b="1" dirty="0" smtClean="0">
                <a:latin typeface="Bahnschrift" panose="020B0502040204020203" pitchFamily="34" charset="0"/>
              </a:rPr>
              <a:t>Zinc</a:t>
            </a:r>
          </a:p>
          <a:p>
            <a:r>
              <a:rPr lang="en-IN" sz="4000" b="1" dirty="0">
                <a:latin typeface="Bahnschrift" panose="020B0502040204020203" pitchFamily="34" charset="0"/>
              </a:rPr>
              <a:t>Antioxidants</a:t>
            </a:r>
            <a:endParaRPr lang="en-IN" sz="4000" dirty="0">
              <a:latin typeface="Bahnschrift" panose="020B0502040204020203" pitchFamily="34" charset="0"/>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790" t="296" r="-790" b="-296"/>
          <a:stretch/>
        </p:blipFill>
        <p:spPr>
          <a:xfrm>
            <a:off x="6096000" y="1825625"/>
            <a:ext cx="4890220" cy="4356000"/>
          </a:xfrm>
          <a:prstGeom prst="flowChartExtract">
            <a:avLst/>
          </a:prstGeom>
        </p:spPr>
      </p:pic>
    </p:spTree>
    <p:extLst>
      <p:ext uri="{BB962C8B-B14F-4D97-AF65-F5344CB8AC3E}">
        <p14:creationId xmlns:p14="http://schemas.microsoft.com/office/powerpoint/2010/main" val="1041614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6000" b="1" dirty="0" smtClean="0">
                <a:solidFill>
                  <a:srgbClr val="ED7D31"/>
                </a:solidFill>
                <a:latin typeface="Bahnschrift" panose="020B0502040204020203" pitchFamily="34" charset="0"/>
              </a:rPr>
              <a:t>Calcium</a:t>
            </a:r>
            <a:endParaRPr lang="en-IN" sz="6000" dirty="0">
              <a:solidFill>
                <a:srgbClr val="ED7D31"/>
              </a:solidFill>
            </a:endParaRPr>
          </a:p>
        </p:txBody>
      </p:sp>
      <p:sp>
        <p:nvSpPr>
          <p:cNvPr id="3" name="Content Placeholder 2"/>
          <p:cNvSpPr>
            <a:spLocks noGrp="1"/>
          </p:cNvSpPr>
          <p:nvPr>
            <p:ph idx="1"/>
          </p:nvPr>
        </p:nvSpPr>
        <p:spPr>
          <a:xfrm>
            <a:off x="838200" y="1825624"/>
            <a:ext cx="7881871" cy="4665328"/>
          </a:xfrm>
        </p:spPr>
        <p:txBody>
          <a:bodyPr>
            <a:noAutofit/>
          </a:bodyPr>
          <a:lstStyle/>
          <a:p>
            <a:r>
              <a:rPr lang="en-IN" sz="2500" dirty="0">
                <a:latin typeface="Bahnschrift" panose="020B0502040204020203" pitchFamily="34" charset="0"/>
              </a:rPr>
              <a:t>Your body needs calcium to </a:t>
            </a:r>
            <a:r>
              <a:rPr lang="en-IN" sz="2500" dirty="0">
                <a:solidFill>
                  <a:srgbClr val="ED7D31"/>
                </a:solidFill>
                <a:latin typeface="Bahnschrift" panose="020B0502040204020203" pitchFamily="34" charset="0"/>
              </a:rPr>
              <a:t>build and maintain strong bones</a:t>
            </a:r>
            <a:r>
              <a:rPr lang="en-IN" sz="2500" dirty="0">
                <a:latin typeface="Bahnschrift" panose="020B0502040204020203" pitchFamily="34" charset="0"/>
              </a:rPr>
              <a:t>. Your heart, muscles and nerves also need calcium to function properly. Some studies suggest that calcium, along with vitamin D, may have benefits beyond bone health: </a:t>
            </a:r>
            <a:r>
              <a:rPr lang="en-IN" sz="2500" dirty="0" smtClean="0">
                <a:solidFill>
                  <a:srgbClr val="7030A0"/>
                </a:solidFill>
                <a:latin typeface="Bahnschrift" panose="020B0502040204020203" pitchFamily="34" charset="0"/>
              </a:rPr>
              <a:t>protecting </a:t>
            </a:r>
            <a:r>
              <a:rPr lang="en-IN" sz="2500" dirty="0">
                <a:solidFill>
                  <a:srgbClr val="7030A0"/>
                </a:solidFill>
                <a:latin typeface="Bahnschrift" panose="020B0502040204020203" pitchFamily="34" charset="0"/>
              </a:rPr>
              <a:t>against cancer</a:t>
            </a:r>
            <a:r>
              <a:rPr lang="en-IN" sz="2500" dirty="0" smtClean="0">
                <a:solidFill>
                  <a:srgbClr val="7030A0"/>
                </a:solidFill>
                <a:latin typeface="Bahnschrift" panose="020B0502040204020203" pitchFamily="34" charset="0"/>
              </a:rPr>
              <a:t>,</a:t>
            </a:r>
            <a:r>
              <a:rPr lang="en-IN" sz="2400" dirty="0">
                <a:solidFill>
                  <a:srgbClr val="7030A0"/>
                </a:solidFill>
                <a:latin typeface="Bahnschrift" panose="020B0502040204020203" pitchFamily="34" charset="0"/>
              </a:rPr>
              <a:t> Strengthens </a:t>
            </a:r>
            <a:r>
              <a:rPr lang="en-IN" sz="2400" dirty="0" smtClean="0">
                <a:solidFill>
                  <a:srgbClr val="7030A0"/>
                </a:solidFill>
                <a:latin typeface="Bahnschrift" panose="020B0502040204020203" pitchFamily="34" charset="0"/>
              </a:rPr>
              <a:t>teeth,</a:t>
            </a:r>
            <a:r>
              <a:rPr lang="en-IN" sz="2400" dirty="0">
                <a:solidFill>
                  <a:srgbClr val="7030A0"/>
                </a:solidFill>
                <a:latin typeface="Bahnschrift" panose="020B0502040204020203" pitchFamily="34" charset="0"/>
              </a:rPr>
              <a:t> Supports heart health. </a:t>
            </a:r>
            <a:r>
              <a:rPr lang="en-IN" sz="2500" dirty="0" smtClean="0">
                <a:solidFill>
                  <a:srgbClr val="7030A0"/>
                </a:solidFill>
                <a:latin typeface="Bahnschrift" panose="020B0502040204020203" pitchFamily="34" charset="0"/>
              </a:rPr>
              <a:t> </a:t>
            </a:r>
            <a:r>
              <a:rPr lang="en-IN" sz="2500" dirty="0">
                <a:solidFill>
                  <a:srgbClr val="7030A0"/>
                </a:solidFill>
                <a:latin typeface="Bahnschrift" panose="020B0502040204020203" pitchFamily="34" charset="0"/>
              </a:rPr>
              <a:t>diabetes and high blood pressure</a:t>
            </a:r>
            <a:r>
              <a:rPr lang="en-IN" sz="2500" dirty="0" smtClean="0">
                <a:latin typeface="Bahnschrift" panose="020B0502040204020203" pitchFamily="34" charset="0"/>
              </a:rPr>
              <a:t>.</a:t>
            </a:r>
          </a:p>
          <a:p>
            <a:r>
              <a:rPr lang="en-US" sz="2500" dirty="0">
                <a:solidFill>
                  <a:srgbClr val="00B0F0"/>
                </a:solidFill>
                <a:latin typeface="Bahnschrift" panose="020B0502040204020203" pitchFamily="34" charset="0"/>
              </a:rPr>
              <a:t> side effects can sometimes occur, including gas, constipation and bloating.</a:t>
            </a:r>
            <a:r>
              <a:rPr lang="en-US" sz="2500" dirty="0">
                <a:latin typeface="Bahnschrift" panose="020B0502040204020203" pitchFamily="34" charset="0"/>
              </a:rPr>
              <a:t> </a:t>
            </a:r>
            <a:endParaRPr lang="en-IN" sz="2500" dirty="0">
              <a:latin typeface="Bahnschrift" panose="020B0502040204020203" pitchFamily="34" charset="0"/>
            </a:endParaRPr>
          </a:p>
          <a:p>
            <a:r>
              <a:rPr lang="en-IN" sz="2500" dirty="0" smtClean="0">
                <a:latin typeface="Bahnschrift" panose="020B0502040204020203" pitchFamily="34" charset="0"/>
              </a:rPr>
              <a:t>food-  milk, yogurt, pineapples, green leafy vegetable</a:t>
            </a:r>
            <a:br>
              <a:rPr lang="en-IN" sz="2500" dirty="0" smtClean="0">
                <a:latin typeface="Bahnschrift" panose="020B0502040204020203" pitchFamily="34" charset="0"/>
              </a:rPr>
            </a:br>
            <a:r>
              <a:rPr lang="en-IN" sz="2500" dirty="0" smtClean="0">
                <a:latin typeface="Bahnschrift" panose="020B0502040204020203" pitchFamily="34" charset="0"/>
              </a:rPr>
              <a:t>mathi fish,</a:t>
            </a:r>
            <a:r>
              <a:rPr lang="en-US" sz="2500" dirty="0" smtClean="0">
                <a:latin typeface="Bahnschrift" panose="020B0502040204020203" pitchFamily="34" charset="0"/>
              </a:rPr>
              <a:t> Dried apricots, figs, dates and prunes</a:t>
            </a:r>
            <a:endParaRPr lang="en-IN" sz="2500" dirty="0">
              <a:latin typeface="Bahnschrift" panose="020B0502040204020203" pitchFamily="34" charset="0"/>
            </a:endParaRPr>
          </a:p>
          <a:p>
            <a:pPr marL="0" indent="0">
              <a:buNone/>
            </a:pPr>
            <a:endParaRPr lang="en-IN" sz="2500" dirty="0">
              <a:latin typeface="Bahnschrift"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6977" y="-38636"/>
            <a:ext cx="3276000" cy="1972151"/>
          </a:xfrm>
          <a:prstGeom prst="ellipse">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071" y="1690688"/>
            <a:ext cx="3205766" cy="4800264"/>
          </a:xfrm>
          <a:prstGeom prst="flowChartAlternateProcess">
            <a:avLst/>
          </a:prstGeom>
        </p:spPr>
      </p:pic>
    </p:spTree>
    <p:extLst>
      <p:ext uri="{BB962C8B-B14F-4D97-AF65-F5344CB8AC3E}">
        <p14:creationId xmlns:p14="http://schemas.microsoft.com/office/powerpoint/2010/main" val="2077585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9600" b="1" dirty="0" smtClean="0">
                <a:solidFill>
                  <a:srgbClr val="ED7D31"/>
                </a:solidFill>
                <a:latin typeface="Bahnschrift" panose="020B0502040204020203" pitchFamily="34" charset="0"/>
              </a:rPr>
              <a:t>Iron</a:t>
            </a:r>
            <a:endParaRPr lang="en-IN" sz="9600" dirty="0">
              <a:solidFill>
                <a:srgbClr val="ED7D31"/>
              </a:solidFill>
            </a:endParaRPr>
          </a:p>
        </p:txBody>
      </p:sp>
      <p:sp>
        <p:nvSpPr>
          <p:cNvPr id="3" name="Content Placeholder 2"/>
          <p:cNvSpPr>
            <a:spLocks noGrp="1"/>
          </p:cNvSpPr>
          <p:nvPr>
            <p:ph idx="1"/>
          </p:nvPr>
        </p:nvSpPr>
        <p:spPr>
          <a:xfrm>
            <a:off x="838200" y="1825625"/>
            <a:ext cx="5820177" cy="4351338"/>
          </a:xfrm>
        </p:spPr>
        <p:txBody>
          <a:bodyPr>
            <a:normAutofit lnSpcReduction="10000"/>
          </a:bodyPr>
          <a:lstStyle/>
          <a:p>
            <a:r>
              <a:rPr lang="en-US" dirty="0"/>
              <a:t>it helps reduce tiredness and fatigue, as well as playing an important role in normal energy metabolism, oxygen transport, cognitive function, immune function and formation of red blood </a:t>
            </a:r>
            <a:r>
              <a:rPr lang="en-US" dirty="0" smtClean="0"/>
              <a:t>cells</a:t>
            </a:r>
          </a:p>
          <a:p>
            <a:r>
              <a:rPr lang="en-US" dirty="0"/>
              <a:t> </a:t>
            </a:r>
            <a:r>
              <a:rPr lang="en-US" dirty="0">
                <a:solidFill>
                  <a:srgbClr val="0070C0"/>
                </a:solidFill>
              </a:rPr>
              <a:t>Too much iron can increase the risk of liver cancer and diabetes</a:t>
            </a:r>
            <a:r>
              <a:rPr lang="en-US" dirty="0" smtClean="0">
                <a:solidFill>
                  <a:srgbClr val="0070C0"/>
                </a:solidFill>
              </a:rPr>
              <a:t>. </a:t>
            </a:r>
          </a:p>
          <a:p>
            <a:r>
              <a:rPr lang="en-IN" dirty="0"/>
              <a:t>Red meat, pork </a:t>
            </a:r>
            <a:r>
              <a:rPr lang="en-IN" dirty="0" smtClean="0"/>
              <a:t>,</a:t>
            </a:r>
            <a:r>
              <a:rPr lang="en-IN" dirty="0"/>
              <a:t> Pumpkin </a:t>
            </a:r>
            <a:r>
              <a:rPr lang="en-IN" dirty="0" smtClean="0"/>
              <a:t>Juice,</a:t>
            </a:r>
            <a:r>
              <a:rPr lang="en-IN" dirty="0"/>
              <a:t> Green </a:t>
            </a:r>
            <a:r>
              <a:rPr lang="en-IN" dirty="0" smtClean="0"/>
              <a:t>cabbage, Spinach,</a:t>
            </a:r>
            <a:r>
              <a:rPr lang="en-IN" dirty="0"/>
              <a:t> </a:t>
            </a:r>
            <a:r>
              <a:rPr lang="en-IN" dirty="0" smtClean="0"/>
              <a:t>Peas,</a:t>
            </a:r>
            <a:r>
              <a:rPr lang="en-IN" b="1" dirty="0"/>
              <a:t> Pistachio nuts</a:t>
            </a:r>
            <a:endParaRPr lang="en-US" dirty="0" smtClean="0">
              <a:solidFill>
                <a:srgbClr val="0070C0"/>
              </a:solidFill>
            </a:endParaRPr>
          </a:p>
          <a:p>
            <a:pPr marL="0" indent="0">
              <a:buNone/>
            </a:pPr>
            <a:endParaRPr lang="en-IN"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449" y="44450"/>
            <a:ext cx="2571750" cy="1781175"/>
          </a:xfrm>
          <a:prstGeom prst="ellipse">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6225" r="6113"/>
          <a:stretch/>
        </p:blipFill>
        <p:spPr>
          <a:xfrm>
            <a:off x="6774287" y="1486649"/>
            <a:ext cx="4695423" cy="4690314"/>
          </a:xfrm>
          <a:prstGeom prst="flowChartProcess">
            <a:avLst/>
          </a:prstGeom>
        </p:spPr>
      </p:pic>
    </p:spTree>
    <p:extLst>
      <p:ext uri="{BB962C8B-B14F-4D97-AF65-F5344CB8AC3E}">
        <p14:creationId xmlns:p14="http://schemas.microsoft.com/office/powerpoint/2010/main" val="3141465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6000" b="1" dirty="0" smtClean="0">
                <a:solidFill>
                  <a:srgbClr val="ED7D31"/>
                </a:solidFill>
                <a:latin typeface="Arial Black" panose="020B0A04020102020204" pitchFamily="34" charset="0"/>
              </a:rPr>
              <a:t>Iodine</a:t>
            </a:r>
            <a:endParaRPr lang="en-IN" sz="6000" b="1" dirty="0">
              <a:solidFill>
                <a:srgbClr val="ED7D31"/>
              </a:solidFill>
              <a:latin typeface="Arial Black" panose="020B0A04020102020204" pitchFamily="34" charset="0"/>
            </a:endParaRPr>
          </a:p>
        </p:txBody>
      </p:sp>
      <p:sp>
        <p:nvSpPr>
          <p:cNvPr id="3" name="Content Placeholder 2"/>
          <p:cNvSpPr>
            <a:spLocks noGrp="1"/>
          </p:cNvSpPr>
          <p:nvPr>
            <p:ph idx="1"/>
          </p:nvPr>
        </p:nvSpPr>
        <p:spPr>
          <a:xfrm>
            <a:off x="155575" y="1805125"/>
            <a:ext cx="7314170" cy="3668396"/>
          </a:xfrm>
        </p:spPr>
        <p:txBody>
          <a:bodyPr>
            <a:normAutofit fontScale="25000" lnSpcReduction="20000"/>
          </a:bodyPr>
          <a:lstStyle/>
          <a:p>
            <a:r>
              <a:rPr lang="en-IN" sz="11200" dirty="0">
                <a:latin typeface="Bahnschrift" panose="020B0502040204020203" pitchFamily="34" charset="0"/>
              </a:rPr>
              <a:t>Iodine is needed to make the thyroid hormones thyroxine and triiodothyronine, which assist with the creation of proteins and enzyme activity, as well as regulating normal metabolism.</a:t>
            </a:r>
          </a:p>
          <a:p>
            <a:r>
              <a:rPr lang="en-US" sz="11200" dirty="0">
                <a:latin typeface="Bahnschrift" panose="020B0502040204020203" pitchFamily="34" charset="0"/>
              </a:rPr>
              <a:t>iodine is used to </a:t>
            </a:r>
            <a:r>
              <a:rPr lang="en-US" sz="11200" dirty="0">
                <a:solidFill>
                  <a:srgbClr val="7030A0"/>
                </a:solidFill>
                <a:latin typeface="Bahnschrift" panose="020B0502040204020203" pitchFamily="34" charset="0"/>
              </a:rPr>
              <a:t>prevent and treat infections that may occur in minor scrapes and cuts. It works by killing bacteria that can cause infections.</a:t>
            </a:r>
            <a:r>
              <a:rPr lang="en-IN" sz="11200" dirty="0">
                <a:solidFill>
                  <a:srgbClr val="7030A0"/>
                </a:solidFill>
                <a:latin typeface="Bahnschrift" panose="020B0502040204020203" pitchFamily="34" charset="0"/>
              </a:rPr>
              <a:t/>
            </a:r>
            <a:br>
              <a:rPr lang="en-IN" sz="11200" dirty="0">
                <a:solidFill>
                  <a:srgbClr val="7030A0"/>
                </a:solidFill>
                <a:latin typeface="Bahnschrift" panose="020B0502040204020203" pitchFamily="34" charset="0"/>
              </a:rPr>
            </a:br>
            <a:r>
              <a:rPr lang="en-US" sz="11200" dirty="0">
                <a:solidFill>
                  <a:schemeClr val="accent1">
                    <a:lumMod val="75000"/>
                  </a:schemeClr>
                </a:solidFill>
                <a:latin typeface="Bahnschrift" panose="020B0502040204020203" pitchFamily="34" charset="0"/>
              </a:rPr>
              <a:t>iodine intakes can also cause thyroid gland inflammation and thyroid cancer</a:t>
            </a:r>
            <a:r>
              <a:rPr lang="en-US" sz="11200" dirty="0" smtClean="0">
                <a:solidFill>
                  <a:schemeClr val="accent1">
                    <a:lumMod val="75000"/>
                  </a:schemeClr>
                </a:solidFill>
                <a:latin typeface="Bahnschrift" panose="020B0502040204020203" pitchFamily="34" charset="0"/>
              </a:rPr>
              <a:t>.</a:t>
            </a:r>
          </a:p>
          <a:p>
            <a:r>
              <a:rPr lang="en-IN" sz="8000" b="1" dirty="0" smtClean="0">
                <a:solidFill>
                  <a:schemeClr val="tx1">
                    <a:lumMod val="95000"/>
                    <a:lumOff val="5000"/>
                  </a:schemeClr>
                </a:solidFill>
                <a:latin typeface="Bahnschrift" panose="020B0502040204020203" pitchFamily="34" charset="0"/>
              </a:rPr>
              <a:t>Seaweed </a:t>
            </a:r>
            <a:r>
              <a:rPr lang="en-IN" sz="8000" b="1" u="sng" dirty="0">
                <a:solidFill>
                  <a:schemeClr val="tx1">
                    <a:lumMod val="95000"/>
                    <a:lumOff val="5000"/>
                  </a:schemeClr>
                </a:solidFill>
                <a:latin typeface="Bahnschrift" panose="020B0502040204020203" pitchFamily="34" charset="0"/>
              </a:rPr>
              <a:t>,</a:t>
            </a:r>
            <a:r>
              <a:rPr lang="en-US" sz="8000" b="1" u="sng" dirty="0" smtClean="0">
                <a:solidFill>
                  <a:schemeClr val="tx1">
                    <a:lumMod val="95000"/>
                    <a:lumOff val="5000"/>
                  </a:schemeClr>
                </a:solidFill>
                <a:latin typeface="Bahnschrift" panose="020B0502040204020203" pitchFamily="34" charset="0"/>
              </a:rPr>
              <a:t>Fish ,shellfish</a:t>
            </a:r>
            <a:endParaRPr lang="en-IN" sz="8000" b="1" dirty="0" smtClean="0">
              <a:solidFill>
                <a:schemeClr val="tx1">
                  <a:lumMod val="95000"/>
                  <a:lumOff val="5000"/>
                </a:schemeClr>
              </a:solidFill>
              <a:latin typeface="Bahnschrift" panose="020B0502040204020203" pitchFamily="34" charset="0"/>
            </a:endParaRPr>
          </a:p>
          <a:p>
            <a:r>
              <a:rPr lang="en-US" sz="8000" b="1" dirty="0" smtClean="0">
                <a:solidFill>
                  <a:schemeClr val="tx1">
                    <a:lumMod val="95000"/>
                    <a:lumOff val="5000"/>
                  </a:schemeClr>
                </a:solidFill>
                <a:latin typeface="Bahnschrift" panose="020B0502040204020203" pitchFamily="34" charset="0"/>
              </a:rPr>
              <a:t>Dairy (milk , </a:t>
            </a:r>
            <a:r>
              <a:rPr lang="en-US" sz="8000" b="1" dirty="0" err="1" smtClean="0">
                <a:solidFill>
                  <a:schemeClr val="tx1">
                    <a:lumMod val="95000"/>
                    <a:lumOff val="5000"/>
                  </a:schemeClr>
                </a:solidFill>
                <a:latin typeface="Bahnschrift" panose="020B0502040204020203" pitchFamily="34" charset="0"/>
              </a:rPr>
              <a:t>cheese,ygurt</a:t>
            </a:r>
            <a:r>
              <a:rPr lang="en-US" sz="8000" b="1" dirty="0" smtClean="0">
                <a:solidFill>
                  <a:schemeClr val="tx1">
                    <a:lumMod val="95000"/>
                    <a:lumOff val="5000"/>
                  </a:schemeClr>
                </a:solidFill>
                <a:latin typeface="Bahnschrift" panose="020B0502040204020203" pitchFamily="34" charset="0"/>
              </a:rPr>
              <a:t>),eggs</a:t>
            </a:r>
            <a:r>
              <a:rPr lang="en-IN" sz="8000" b="1" dirty="0">
                <a:solidFill>
                  <a:schemeClr val="tx1">
                    <a:lumMod val="95000"/>
                    <a:lumOff val="5000"/>
                  </a:schemeClr>
                </a:solidFill>
                <a:latin typeface="Bahnschrift" panose="020B0502040204020203" pitchFamily="34" charset="0"/>
              </a:rPr>
              <a:t>,</a:t>
            </a:r>
            <a:r>
              <a:rPr lang="en-IN" sz="8000" b="1" dirty="0" smtClean="0">
                <a:solidFill>
                  <a:schemeClr val="tx1">
                    <a:lumMod val="95000"/>
                    <a:lumOff val="5000"/>
                  </a:schemeClr>
                </a:solidFill>
                <a:latin typeface="Bahnschrift" panose="020B0502040204020203" pitchFamily="34" charset="0"/>
              </a:rPr>
              <a:t>Beef </a:t>
            </a:r>
            <a:r>
              <a:rPr lang="en-IN" sz="8000" b="1" dirty="0">
                <a:solidFill>
                  <a:schemeClr val="tx1">
                    <a:lumMod val="95000"/>
                    <a:lumOff val="5000"/>
                  </a:schemeClr>
                </a:solidFill>
                <a:latin typeface="Bahnschrift" panose="020B0502040204020203" pitchFamily="34" charset="0"/>
              </a:rPr>
              <a:t>liver</a:t>
            </a:r>
          </a:p>
          <a:p>
            <a:r>
              <a:rPr lang="en-IN" sz="8000" b="1" dirty="0">
                <a:solidFill>
                  <a:schemeClr val="tx1">
                    <a:lumMod val="95000"/>
                    <a:lumOff val="5000"/>
                  </a:schemeClr>
                </a:solidFill>
                <a:latin typeface="Bahnschrift" panose="020B0502040204020203" pitchFamily="34" charset="0"/>
              </a:rPr>
              <a:t>Chicken</a:t>
            </a:r>
          </a:p>
          <a:p>
            <a:pPr marL="0" indent="0">
              <a:buNone/>
            </a:pPr>
            <a:endParaRPr lang="en-IN" sz="8000" b="1" dirty="0">
              <a:solidFill>
                <a:schemeClr val="tx1">
                  <a:lumMod val="95000"/>
                  <a:lumOff val="5000"/>
                </a:schemeClr>
              </a:solidFill>
              <a:latin typeface="Bahnschrift" panose="020B0502040204020203" pitchFamily="34" charset="0"/>
            </a:endParaRPr>
          </a:p>
          <a:p>
            <a:endParaRPr lang="en-IN" sz="8000" dirty="0">
              <a:solidFill>
                <a:schemeClr val="accent1">
                  <a:lumMod val="75000"/>
                </a:schemeClr>
              </a:solidFill>
            </a:endParaRPr>
          </a:p>
        </p:txBody>
      </p:sp>
      <p:sp>
        <p:nvSpPr>
          <p:cNvPr id="4" name="AutoShape 2" descr="20 Best Iodine Rich Foods List - That Fight Iodine Deficien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4" descr="20 Best Iodine Rich Foods List - That Fight Iodine Deficienc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745" y="1961614"/>
            <a:ext cx="4347693" cy="2958116"/>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9109" t="32113" r="29061" b="4601"/>
          <a:stretch/>
        </p:blipFill>
        <p:spPr>
          <a:xfrm>
            <a:off x="3728970" y="250688"/>
            <a:ext cx="1572460" cy="1440000"/>
          </a:xfrm>
          <a:prstGeom prst="ellipse">
            <a:avLst/>
          </a:prstGeom>
        </p:spPr>
      </p:pic>
    </p:spTree>
    <p:extLst>
      <p:ext uri="{BB962C8B-B14F-4D97-AF65-F5344CB8AC3E}">
        <p14:creationId xmlns:p14="http://schemas.microsoft.com/office/powerpoint/2010/main" val="3580906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6000" b="1" dirty="0">
                <a:solidFill>
                  <a:srgbClr val="ED7D31"/>
                </a:solidFill>
                <a:latin typeface="Bahnschrift" panose="020B0502040204020203" pitchFamily="34" charset="0"/>
              </a:rPr>
              <a:t>Protein</a:t>
            </a:r>
            <a:r>
              <a:rPr lang="en-IN" b="1" dirty="0">
                <a:solidFill>
                  <a:srgbClr val="ED7D31"/>
                </a:solidFill>
                <a:latin typeface="Bahnschrift" panose="020B0502040204020203" pitchFamily="34" charset="0"/>
              </a:rPr>
              <a:t/>
            </a:r>
            <a:br>
              <a:rPr lang="en-IN" b="1" dirty="0">
                <a:solidFill>
                  <a:srgbClr val="ED7D31"/>
                </a:solidFill>
                <a:latin typeface="Bahnschrift" panose="020B0502040204020203" pitchFamily="34" charset="0"/>
              </a:rPr>
            </a:br>
            <a:endParaRPr lang="en-IN" dirty="0">
              <a:solidFill>
                <a:srgbClr val="ED7D31"/>
              </a:solidFill>
            </a:endParaRPr>
          </a:p>
        </p:txBody>
      </p:sp>
      <p:sp>
        <p:nvSpPr>
          <p:cNvPr id="3" name="Content Placeholder 2"/>
          <p:cNvSpPr>
            <a:spLocks noGrp="1"/>
          </p:cNvSpPr>
          <p:nvPr>
            <p:ph idx="1"/>
          </p:nvPr>
        </p:nvSpPr>
        <p:spPr>
          <a:xfrm>
            <a:off x="375852" y="1313645"/>
            <a:ext cx="7369432" cy="5009882"/>
          </a:xfrm>
        </p:spPr>
        <p:txBody>
          <a:bodyPr>
            <a:noAutofit/>
          </a:bodyPr>
          <a:lstStyle/>
          <a:p>
            <a:r>
              <a:rPr lang="en-US" sz="2000" b="1" dirty="0"/>
              <a:t>It</a:t>
            </a:r>
            <a:r>
              <a:rPr lang="en-US" sz="2000" dirty="0"/>
              <a:t> </a:t>
            </a:r>
            <a:r>
              <a:rPr lang="en-US" sz="2000" b="1" dirty="0"/>
              <a:t>provides the basic material for connective tissue, bones, hair, and nails</a:t>
            </a:r>
            <a:r>
              <a:rPr lang="en-US" sz="2000" dirty="0"/>
              <a:t>. Bone health and density are essential for women, especially as they age. Getting enough protein can keep bones strong and minimize the density loss that comes with aging. It also keeps hair and nails looking healthy and strong</a:t>
            </a:r>
            <a:r>
              <a:rPr lang="en-US" sz="2000" dirty="0" smtClean="0"/>
              <a:t>.</a:t>
            </a:r>
          </a:p>
          <a:p>
            <a:pPr marL="0" indent="0">
              <a:buNone/>
            </a:pPr>
            <a:r>
              <a:rPr lang="en-US" sz="2000" dirty="0" smtClean="0">
                <a:solidFill>
                  <a:schemeClr val="accent1">
                    <a:lumMod val="75000"/>
                  </a:schemeClr>
                </a:solidFill>
                <a:latin typeface="Bahnschrift" panose="020B0502040204020203" pitchFamily="34" charset="0"/>
              </a:rPr>
              <a:t> Weakness, Fatigue</a:t>
            </a:r>
            <a:r>
              <a:rPr lang="en-US" sz="2000" dirty="0">
                <a:solidFill>
                  <a:schemeClr val="accent1">
                    <a:lumMod val="75000"/>
                  </a:schemeClr>
                </a:solidFill>
                <a:latin typeface="Bahnschrift" panose="020B0502040204020203" pitchFamily="34" charset="0"/>
              </a:rPr>
              <a:t> </a:t>
            </a:r>
            <a:r>
              <a:rPr lang="en-US" sz="2000" dirty="0" smtClean="0">
                <a:solidFill>
                  <a:schemeClr val="accent1">
                    <a:lumMod val="75000"/>
                  </a:schemeClr>
                </a:solidFill>
                <a:latin typeface="Bahnschrift" panose="020B0502040204020203" pitchFamily="34" charset="0"/>
              </a:rPr>
              <a:t>,Muscle </a:t>
            </a:r>
            <a:r>
              <a:rPr lang="en-US" sz="2000" dirty="0">
                <a:solidFill>
                  <a:schemeClr val="accent1">
                    <a:lumMod val="75000"/>
                  </a:schemeClr>
                </a:solidFill>
                <a:latin typeface="Bahnschrift" panose="020B0502040204020203" pitchFamily="34" charset="0"/>
              </a:rPr>
              <a:t>wasting, also known </a:t>
            </a:r>
            <a:r>
              <a:rPr lang="en-US" sz="2000" dirty="0" smtClean="0">
                <a:solidFill>
                  <a:schemeClr val="accent1">
                    <a:lumMod val="75000"/>
                  </a:schemeClr>
                </a:solidFill>
                <a:latin typeface="Bahnschrift" panose="020B0502040204020203" pitchFamily="34" charset="0"/>
              </a:rPr>
              <a:t>   as</a:t>
            </a:r>
            <a:r>
              <a:rPr lang="en-US" sz="2000" dirty="0">
                <a:solidFill>
                  <a:schemeClr val="accent1">
                    <a:lumMod val="75000"/>
                  </a:schemeClr>
                </a:solidFill>
                <a:latin typeface="Bahnschrift" panose="020B0502040204020203" pitchFamily="34" charset="0"/>
              </a:rPr>
              <a:t> </a:t>
            </a:r>
            <a:r>
              <a:rPr lang="en-US" sz="2000" dirty="0">
                <a:solidFill>
                  <a:schemeClr val="accent1">
                    <a:lumMod val="75000"/>
                  </a:schemeClr>
                </a:solidFill>
                <a:latin typeface="Bahnschrift" panose="020B0502040204020203" pitchFamily="34" charset="0"/>
                <a:hlinkClick r:id="rId2"/>
              </a:rPr>
              <a:t>muscle atrophy</a:t>
            </a:r>
            <a:r>
              <a:rPr lang="en-US" sz="2000" dirty="0">
                <a:solidFill>
                  <a:schemeClr val="accent1">
                    <a:lumMod val="75000"/>
                  </a:schemeClr>
                </a:solidFill>
                <a:latin typeface="Bahnschrift" panose="020B0502040204020203" pitchFamily="34" charset="0"/>
              </a:rPr>
              <a:t> </a:t>
            </a:r>
            <a:r>
              <a:rPr lang="en-US" sz="2000" dirty="0" smtClean="0">
                <a:solidFill>
                  <a:schemeClr val="accent1">
                    <a:lumMod val="75000"/>
                  </a:schemeClr>
                </a:solidFill>
                <a:latin typeface="Bahnschrift" panose="020B0502040204020203" pitchFamily="34" charset="0"/>
              </a:rPr>
              <a:t>,</a:t>
            </a:r>
            <a:r>
              <a:rPr lang="en-US" sz="2000" dirty="0" smtClean="0">
                <a:solidFill>
                  <a:schemeClr val="accent1">
                    <a:lumMod val="75000"/>
                  </a:schemeClr>
                </a:solidFill>
                <a:latin typeface="Bahnschrift" panose="020B0502040204020203" pitchFamily="34" charset="0"/>
                <a:hlinkClick r:id="rId3"/>
              </a:rPr>
              <a:t>Thinning</a:t>
            </a:r>
            <a:r>
              <a:rPr lang="en-US" sz="2000" dirty="0">
                <a:solidFill>
                  <a:schemeClr val="accent1">
                    <a:lumMod val="75000"/>
                  </a:schemeClr>
                </a:solidFill>
                <a:latin typeface="Bahnschrift" panose="020B0502040204020203" pitchFamily="34" charset="0"/>
              </a:rPr>
              <a:t> </a:t>
            </a:r>
            <a:r>
              <a:rPr lang="en-US" sz="2000" dirty="0" smtClean="0">
                <a:solidFill>
                  <a:schemeClr val="accent1">
                    <a:lumMod val="75000"/>
                  </a:schemeClr>
                </a:solidFill>
                <a:latin typeface="Bahnschrift" panose="020B0502040204020203" pitchFamily="34" charset="0"/>
                <a:hlinkClick r:id="rId4"/>
              </a:rPr>
              <a:t>hair</a:t>
            </a:r>
            <a:r>
              <a:rPr lang="en-US" sz="2000" dirty="0">
                <a:solidFill>
                  <a:schemeClr val="accent1">
                    <a:lumMod val="75000"/>
                  </a:schemeClr>
                </a:solidFill>
                <a:latin typeface="Bahnschrift" panose="020B0502040204020203" pitchFamily="34" charset="0"/>
              </a:rPr>
              <a:t> </a:t>
            </a:r>
            <a:r>
              <a:rPr lang="en-US" sz="2000" dirty="0" smtClean="0">
                <a:solidFill>
                  <a:schemeClr val="accent1">
                    <a:lumMod val="75000"/>
                  </a:schemeClr>
                </a:solidFill>
                <a:latin typeface="Bahnschrift" panose="020B0502040204020203" pitchFamily="34" charset="0"/>
              </a:rPr>
              <a:t>,</a:t>
            </a:r>
            <a:r>
              <a:rPr lang="en-US" sz="2000" dirty="0" smtClean="0">
                <a:solidFill>
                  <a:schemeClr val="accent1">
                    <a:lumMod val="75000"/>
                  </a:schemeClr>
                </a:solidFill>
                <a:latin typeface="Bahnschrift" panose="020B0502040204020203" pitchFamily="34" charset="0"/>
                <a:hlinkClick r:id="rId5"/>
              </a:rPr>
              <a:t>Brittle </a:t>
            </a:r>
            <a:r>
              <a:rPr lang="en-US" sz="2000" dirty="0">
                <a:solidFill>
                  <a:schemeClr val="accent1">
                    <a:lumMod val="75000"/>
                  </a:schemeClr>
                </a:solidFill>
                <a:latin typeface="Bahnschrift" panose="020B0502040204020203" pitchFamily="34" charset="0"/>
                <a:hlinkClick r:id="rId5"/>
              </a:rPr>
              <a:t>nails</a:t>
            </a:r>
            <a:r>
              <a:rPr lang="en-US" sz="2000" dirty="0">
                <a:solidFill>
                  <a:schemeClr val="accent1">
                    <a:lumMod val="75000"/>
                  </a:schemeClr>
                </a:solidFill>
                <a:latin typeface="Bahnschrift" panose="020B0502040204020203" pitchFamily="34" charset="0"/>
              </a:rPr>
              <a:t> </a:t>
            </a:r>
            <a:r>
              <a:rPr lang="en-US" sz="2000" dirty="0" smtClean="0">
                <a:solidFill>
                  <a:schemeClr val="accent1">
                    <a:lumMod val="75000"/>
                  </a:schemeClr>
                </a:solidFill>
                <a:latin typeface="Bahnschrift" panose="020B0502040204020203" pitchFamily="34" charset="0"/>
              </a:rPr>
              <a:t>,Flaky</a:t>
            </a:r>
            <a:r>
              <a:rPr lang="en-US" sz="2000" dirty="0">
                <a:solidFill>
                  <a:schemeClr val="accent1">
                    <a:lumMod val="75000"/>
                  </a:schemeClr>
                </a:solidFill>
                <a:latin typeface="Bahnschrift" panose="020B0502040204020203" pitchFamily="34" charset="0"/>
              </a:rPr>
              <a:t> </a:t>
            </a:r>
            <a:r>
              <a:rPr lang="en-US" sz="2000" dirty="0">
                <a:solidFill>
                  <a:schemeClr val="accent1">
                    <a:lumMod val="75000"/>
                  </a:schemeClr>
                </a:solidFill>
                <a:latin typeface="Bahnschrift" panose="020B0502040204020203" pitchFamily="34" charset="0"/>
                <a:hlinkClick r:id="rId6"/>
              </a:rPr>
              <a:t>skin</a:t>
            </a:r>
            <a:endParaRPr lang="en-US" sz="2000" dirty="0">
              <a:solidFill>
                <a:schemeClr val="accent1">
                  <a:lumMod val="75000"/>
                </a:schemeClr>
              </a:solidFill>
              <a:latin typeface="Bahnschrift" panose="020B0502040204020203" pitchFamily="34" charset="0"/>
            </a:endParaRPr>
          </a:p>
          <a:p>
            <a:pPr marL="0" indent="0">
              <a:buNone/>
            </a:pPr>
            <a:r>
              <a:rPr lang="en-US" sz="2000" dirty="0">
                <a:solidFill>
                  <a:schemeClr val="accent1">
                    <a:lumMod val="75000"/>
                  </a:schemeClr>
                </a:solidFill>
                <a:latin typeface="Bahnschrift" panose="020B0502040204020203" pitchFamily="34" charset="0"/>
              </a:rPr>
              <a:t>Severe protein deficiency can cause serious health problems, like:</a:t>
            </a:r>
          </a:p>
          <a:p>
            <a:r>
              <a:rPr lang="en-US" sz="2000" dirty="0">
                <a:solidFill>
                  <a:schemeClr val="accent1">
                    <a:lumMod val="75000"/>
                  </a:schemeClr>
                </a:solidFill>
                <a:latin typeface="Bahnschrift" panose="020B0502040204020203" pitchFamily="34" charset="0"/>
                <a:hlinkClick r:id="rId7"/>
              </a:rPr>
              <a:t>Stomach </a:t>
            </a:r>
            <a:r>
              <a:rPr lang="en-US" sz="2000" dirty="0" smtClean="0">
                <a:solidFill>
                  <a:schemeClr val="accent1">
                    <a:lumMod val="75000"/>
                  </a:schemeClr>
                </a:solidFill>
                <a:latin typeface="Bahnschrift" panose="020B0502040204020203" pitchFamily="34" charset="0"/>
              </a:rPr>
              <a:t>bloating, Liver failure, Skin </a:t>
            </a:r>
            <a:r>
              <a:rPr lang="en-US" sz="2000" dirty="0">
                <a:solidFill>
                  <a:schemeClr val="accent1">
                    <a:lumMod val="75000"/>
                  </a:schemeClr>
                </a:solidFill>
                <a:latin typeface="Bahnschrift" panose="020B0502040204020203" pitchFamily="34" charset="0"/>
              </a:rPr>
              <a:t>that splits open</a:t>
            </a:r>
          </a:p>
          <a:p>
            <a:r>
              <a:rPr lang="en-US" sz="2000" dirty="0">
                <a:solidFill>
                  <a:schemeClr val="accent1">
                    <a:lumMod val="75000"/>
                  </a:schemeClr>
                </a:solidFill>
                <a:latin typeface="Bahnschrift" panose="020B0502040204020203" pitchFamily="34" charset="0"/>
                <a:hlinkClick r:id="rId8"/>
              </a:rPr>
              <a:t>Stunted </a:t>
            </a:r>
            <a:r>
              <a:rPr lang="en-US" sz="2000" dirty="0" smtClean="0">
                <a:solidFill>
                  <a:schemeClr val="accent1">
                    <a:lumMod val="75000"/>
                  </a:schemeClr>
                </a:solidFill>
                <a:latin typeface="Bahnschrift" panose="020B0502040204020203" pitchFamily="34" charset="0"/>
                <a:hlinkClick r:id="rId8"/>
              </a:rPr>
              <a:t>growth</a:t>
            </a:r>
            <a:r>
              <a:rPr lang="en-US" sz="2000" dirty="0">
                <a:solidFill>
                  <a:schemeClr val="accent1">
                    <a:lumMod val="75000"/>
                  </a:schemeClr>
                </a:solidFill>
                <a:latin typeface="Bahnschrift" panose="020B0502040204020203" pitchFamily="34" charset="0"/>
              </a:rPr>
              <a:t> </a:t>
            </a:r>
            <a:r>
              <a:rPr lang="en-US" sz="2000" dirty="0" smtClean="0">
                <a:solidFill>
                  <a:schemeClr val="accent1">
                    <a:lumMod val="75000"/>
                  </a:schemeClr>
                </a:solidFill>
                <a:latin typeface="Bahnschrift" panose="020B0502040204020203" pitchFamily="34" charset="0"/>
              </a:rPr>
              <a:t>,Porous</a:t>
            </a:r>
            <a:r>
              <a:rPr lang="en-US" sz="2000" dirty="0">
                <a:solidFill>
                  <a:schemeClr val="accent1">
                    <a:lumMod val="75000"/>
                  </a:schemeClr>
                </a:solidFill>
                <a:latin typeface="Bahnschrift" panose="020B0502040204020203" pitchFamily="34" charset="0"/>
              </a:rPr>
              <a:t> </a:t>
            </a:r>
            <a:r>
              <a:rPr lang="en-US" sz="2000" dirty="0">
                <a:solidFill>
                  <a:schemeClr val="accent1">
                    <a:lumMod val="75000"/>
                  </a:schemeClr>
                </a:solidFill>
                <a:latin typeface="Bahnschrift" panose="020B0502040204020203" pitchFamily="34" charset="0"/>
                <a:hlinkClick r:id="rId9"/>
              </a:rPr>
              <a:t>bones</a:t>
            </a:r>
            <a:r>
              <a:rPr lang="en-US" sz="2000" dirty="0">
                <a:solidFill>
                  <a:schemeClr val="accent1">
                    <a:lumMod val="75000"/>
                  </a:schemeClr>
                </a:solidFill>
                <a:latin typeface="Bahnschrift" panose="020B0502040204020203" pitchFamily="34" charset="0"/>
              </a:rPr>
              <a:t> that are weak and thin</a:t>
            </a:r>
          </a:p>
          <a:p>
            <a:pPr marL="0" indent="0">
              <a:buNone/>
            </a:pPr>
            <a:endParaRPr lang="en-US" sz="2000" dirty="0" smtClean="0"/>
          </a:p>
          <a:p>
            <a:pPr marL="0" indent="0">
              <a:buNone/>
            </a:pPr>
            <a:r>
              <a:rPr lang="en-US" sz="2000" b="1" dirty="0">
                <a:latin typeface="Bahnschrift" panose="020B0502040204020203" pitchFamily="34" charset="0"/>
              </a:rPr>
              <a:t>plant sources, such as soy, nuts, seeds, beans and lentils; </a:t>
            </a:r>
            <a:endParaRPr lang="en-US" sz="2000" b="1" dirty="0" smtClean="0">
              <a:latin typeface="Bahnschrift" panose="020B0502040204020203" pitchFamily="34" charset="0"/>
            </a:endParaRPr>
          </a:p>
          <a:p>
            <a:pPr marL="0" indent="0">
              <a:buNone/>
            </a:pPr>
            <a:r>
              <a:rPr lang="en-US" sz="2000" b="1" dirty="0" smtClean="0">
                <a:latin typeface="Bahnschrift" panose="020B0502040204020203" pitchFamily="34" charset="0"/>
              </a:rPr>
              <a:t>lean </a:t>
            </a:r>
            <a:r>
              <a:rPr lang="en-US" sz="2000" b="1" dirty="0">
                <a:latin typeface="Bahnschrift" panose="020B0502040204020203" pitchFamily="34" charset="0"/>
              </a:rPr>
              <a:t>meats, such as skinless, white-meat chicken or turkey; a variety of fish or seafood; egg whites; or low-fat dairy</a:t>
            </a:r>
            <a:r>
              <a:rPr lang="en-US" sz="2000" dirty="0">
                <a:latin typeface="Bahnschrift" panose="020B0502040204020203" pitchFamily="34" charset="0"/>
              </a:rPr>
              <a:t>.</a:t>
            </a:r>
            <a:br>
              <a:rPr lang="en-US" sz="2000" dirty="0">
                <a:latin typeface="Bahnschrift" panose="020B0502040204020203" pitchFamily="34" charset="0"/>
              </a:rPr>
            </a:br>
            <a:endParaRPr lang="en-IN" sz="2000" dirty="0">
              <a:latin typeface="Bahnschrift" panose="020B0502040204020203" pitchFamily="34" charset="0"/>
            </a:endParaRPr>
          </a:p>
        </p:txBody>
      </p:sp>
      <p:pic>
        <p:nvPicPr>
          <p:cNvPr id="2050" name="Picture 2" descr="https://static.toiimg.com/thumb/90735498.cms?width=680&amp;height=512&amp;imgsize=2193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16046" y="1313644"/>
            <a:ext cx="4749755" cy="5183747"/>
          </a:xfrm>
          <a:prstGeom prst="flowChartInputOutpu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23849" y="53645"/>
            <a:ext cx="1706548" cy="1260000"/>
          </a:xfrm>
          <a:prstGeom prst="ellipse">
            <a:avLst/>
          </a:prstGeom>
        </p:spPr>
      </p:pic>
    </p:spTree>
    <p:extLst>
      <p:ext uri="{BB962C8B-B14F-4D97-AF65-F5344CB8AC3E}">
        <p14:creationId xmlns:p14="http://schemas.microsoft.com/office/powerpoint/2010/main" val="3149919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Bahnschrift" panose="020B0502040204020203" pitchFamily="34" charset="0"/>
              </a:rPr>
              <a:t>Vitamin C                              </a:t>
            </a:r>
          </a:p>
        </p:txBody>
      </p:sp>
      <p:sp>
        <p:nvSpPr>
          <p:cNvPr id="3" name="Content Placeholder 2"/>
          <p:cNvSpPr>
            <a:spLocks noGrp="1"/>
          </p:cNvSpPr>
          <p:nvPr>
            <p:ph idx="1"/>
          </p:nvPr>
        </p:nvSpPr>
        <p:spPr>
          <a:xfrm>
            <a:off x="838200" y="1506828"/>
            <a:ext cx="4905777" cy="4670135"/>
          </a:xfrm>
        </p:spPr>
        <p:txBody>
          <a:bodyPr>
            <a:normAutofit/>
          </a:bodyPr>
          <a:lstStyle/>
          <a:p>
            <a:pPr marL="0" indent="0">
              <a:buNone/>
            </a:pPr>
            <a:r>
              <a:rPr lang="en-US" sz="2000" dirty="0" smtClean="0">
                <a:latin typeface="Bahnschrift" panose="020B0502040204020203" pitchFamily="34" charset="0"/>
              </a:rPr>
              <a:t>Vitamin </a:t>
            </a:r>
            <a:r>
              <a:rPr lang="en-US" sz="2000" dirty="0">
                <a:latin typeface="Bahnschrift" panose="020B0502040204020203" pitchFamily="34" charset="0"/>
              </a:rPr>
              <a:t>C </a:t>
            </a:r>
            <a:r>
              <a:rPr lang="en-US" sz="2000" dirty="0" smtClean="0">
                <a:latin typeface="Bahnschrift" panose="020B0502040204020203" pitchFamily="34" charset="0"/>
              </a:rPr>
              <a:t>helping </a:t>
            </a:r>
            <a:r>
              <a:rPr lang="en-US" sz="2000" dirty="0">
                <a:latin typeface="Bahnschrift" panose="020B0502040204020203" pitchFamily="34" charset="0"/>
              </a:rPr>
              <a:t>to protect cells and keeping them healthy. maintaining healthy skin, blood vessels, bones and cartilage. helping with wound </a:t>
            </a:r>
            <a:r>
              <a:rPr lang="en-US" sz="2000" dirty="0" smtClean="0">
                <a:latin typeface="Bahnschrift" panose="020B0502040204020203" pitchFamily="34" charset="0"/>
              </a:rPr>
              <a:t>healing</a:t>
            </a:r>
            <a:r>
              <a:rPr lang="en-US" sz="2000" dirty="0">
                <a:latin typeface="Bahnschrift" panose="020B0502040204020203" pitchFamily="34" charset="0"/>
              </a:rPr>
              <a:t>,</a:t>
            </a:r>
            <a:r>
              <a:rPr lang="en-US" sz="2000" dirty="0" smtClean="0">
                <a:latin typeface="Bahnschrift" panose="020B0502040204020203" pitchFamily="34" charset="0"/>
              </a:rPr>
              <a:t> vitamin </a:t>
            </a:r>
            <a:r>
              <a:rPr lang="en-US" sz="2000" dirty="0">
                <a:latin typeface="Bahnschrift" panose="020B0502040204020203" pitchFamily="34" charset="0"/>
              </a:rPr>
              <a:t>C is also vital to your body's healing process</a:t>
            </a:r>
            <a:r>
              <a:rPr lang="en-US" sz="2000" dirty="0" smtClean="0">
                <a:latin typeface="Bahnschrift" panose="020B0502040204020203" pitchFamily="34" charset="0"/>
              </a:rPr>
              <a:t>.</a:t>
            </a:r>
            <a:r>
              <a:rPr lang="en-US" sz="2000" dirty="0"/>
              <a:t> </a:t>
            </a:r>
            <a:r>
              <a:rPr lang="en-US" sz="2000" dirty="0">
                <a:solidFill>
                  <a:srgbClr val="0070C0"/>
                </a:solidFill>
                <a:latin typeface="Bahnschrift" panose="020B0502040204020203" pitchFamily="34" charset="0"/>
              </a:rPr>
              <a:t> protection against immune system deficiencies, cardiovascular disease, prenatal health problems, eye disease, and even skin wrinkling</a:t>
            </a:r>
            <a:r>
              <a:rPr lang="en-US" sz="2000" dirty="0" smtClean="0">
                <a:solidFill>
                  <a:srgbClr val="0070C0"/>
                </a:solidFill>
                <a:latin typeface="Bahnschrift" panose="020B0502040204020203" pitchFamily="34" charset="0"/>
              </a:rPr>
              <a:t>.</a:t>
            </a:r>
          </a:p>
          <a:p>
            <a:pPr marL="0" indent="0">
              <a:buNone/>
            </a:pPr>
            <a:r>
              <a:rPr lang="en-US" sz="2000" dirty="0" smtClean="0">
                <a:solidFill>
                  <a:srgbClr val="7030A0"/>
                </a:solidFill>
              </a:rPr>
              <a:t>side </a:t>
            </a:r>
            <a:r>
              <a:rPr lang="en-US" sz="2000" dirty="0">
                <a:solidFill>
                  <a:srgbClr val="7030A0"/>
                </a:solidFill>
              </a:rPr>
              <a:t>effects  </a:t>
            </a:r>
            <a:r>
              <a:rPr lang="en-US" sz="2000" dirty="0" smtClean="0">
                <a:solidFill>
                  <a:srgbClr val="7030A0"/>
                </a:solidFill>
              </a:rPr>
              <a:t>sickness, </a:t>
            </a:r>
            <a:r>
              <a:rPr lang="en-US" sz="2000" dirty="0">
                <a:solidFill>
                  <a:srgbClr val="7030A0"/>
                </a:solidFill>
              </a:rPr>
              <a:t>vomiting, heartburn, and </a:t>
            </a:r>
            <a:r>
              <a:rPr lang="en-US" sz="2000" dirty="0" smtClean="0">
                <a:solidFill>
                  <a:srgbClr val="7030A0"/>
                </a:solidFill>
              </a:rPr>
              <a:t>esophagitis</a:t>
            </a:r>
            <a:r>
              <a:rPr lang="en-US" sz="2000" dirty="0">
                <a:solidFill>
                  <a:srgbClr val="7030A0"/>
                </a:solidFill>
              </a:rPr>
              <a:t> </a:t>
            </a:r>
            <a:r>
              <a:rPr lang="en-US" sz="2000" dirty="0" smtClean="0">
                <a:solidFill>
                  <a:srgbClr val="7030A0"/>
                </a:solidFill>
              </a:rPr>
              <a:t>stomach </a:t>
            </a:r>
            <a:r>
              <a:rPr lang="en-US" sz="2000" dirty="0">
                <a:solidFill>
                  <a:srgbClr val="7030A0"/>
                </a:solidFill>
              </a:rPr>
              <a:t>cramps, diarrhea </a:t>
            </a:r>
            <a:endParaRPr lang="en-IN" sz="2000" dirty="0">
              <a:solidFill>
                <a:srgbClr val="7030A0"/>
              </a:solidFill>
              <a:latin typeface="Bahnschrift" panose="020B0502040204020203"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403" t="-293" r="23345"/>
          <a:stretch/>
        </p:blipFill>
        <p:spPr>
          <a:xfrm>
            <a:off x="5555222" y="1120462"/>
            <a:ext cx="5735660" cy="5235262"/>
          </a:xfrm>
          <a:prstGeom prst="rect">
            <a:avLst/>
          </a:prstGeom>
        </p:spPr>
      </p:pic>
    </p:spTree>
    <p:extLst>
      <p:ext uri="{BB962C8B-B14F-4D97-AF65-F5344CB8AC3E}">
        <p14:creationId xmlns:p14="http://schemas.microsoft.com/office/powerpoint/2010/main" val="1374202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Bahnschrift" panose="020B0502040204020203" pitchFamily="34" charset="0"/>
              </a:rPr>
              <a:t>Zinc</a:t>
            </a:r>
          </a:p>
        </p:txBody>
      </p:sp>
      <p:sp>
        <p:nvSpPr>
          <p:cNvPr id="4" name="Rectangle 3"/>
          <p:cNvSpPr/>
          <p:nvPr/>
        </p:nvSpPr>
        <p:spPr>
          <a:xfrm>
            <a:off x="206062" y="1690688"/>
            <a:ext cx="5370490" cy="3693319"/>
          </a:xfrm>
          <a:prstGeom prst="rect">
            <a:avLst/>
          </a:prstGeom>
        </p:spPr>
        <p:txBody>
          <a:bodyPr wrap="square">
            <a:spAutoFit/>
          </a:bodyPr>
          <a:lstStyle/>
          <a:p>
            <a:r>
              <a:rPr lang="en-US" dirty="0">
                <a:solidFill>
                  <a:srgbClr val="202124"/>
                </a:solidFill>
                <a:latin typeface="arial" panose="020B0604020202020204" pitchFamily="34" charset="0"/>
              </a:rPr>
              <a:t>It is </a:t>
            </a:r>
            <a:r>
              <a:rPr lang="en-US" b="1" dirty="0">
                <a:solidFill>
                  <a:srgbClr val="202124"/>
                </a:solidFill>
                <a:latin typeface="arial" panose="020B0604020202020204" pitchFamily="34" charset="0"/>
              </a:rPr>
              <a:t>needed for the body's defensive (immune) system to properly work</a:t>
            </a:r>
            <a:r>
              <a:rPr lang="en-US" dirty="0">
                <a:solidFill>
                  <a:srgbClr val="202124"/>
                </a:solidFill>
                <a:latin typeface="arial" panose="020B0604020202020204" pitchFamily="34" charset="0"/>
              </a:rPr>
              <a:t>. It plays a role in cell division, cell growth, wound healing, and the breakdown of carbohydrates. Zinc is also needed for the senses of smell and </a:t>
            </a:r>
            <a:r>
              <a:rPr lang="en-US" dirty="0" smtClean="0">
                <a:solidFill>
                  <a:srgbClr val="202124"/>
                </a:solidFill>
                <a:latin typeface="arial" panose="020B0604020202020204" pitchFamily="34" charset="0"/>
              </a:rPr>
              <a:t>taste</a:t>
            </a:r>
          </a:p>
          <a:p>
            <a:r>
              <a:rPr lang="en-US" b="1" dirty="0">
                <a:solidFill>
                  <a:srgbClr val="00B0F0"/>
                </a:solidFill>
              </a:rPr>
              <a:t>beans, nuts, crab, lobster, whole grains, breakfast cereals, and dairy products</a:t>
            </a:r>
            <a:r>
              <a:rPr lang="en-US" dirty="0" smtClean="0"/>
              <a:t>.</a:t>
            </a:r>
          </a:p>
          <a:p>
            <a:r>
              <a:rPr lang="en-IN" dirty="0">
                <a:solidFill>
                  <a:srgbClr val="FF0000"/>
                </a:solidFill>
              </a:rPr>
              <a:t>Indigestion.</a:t>
            </a:r>
          </a:p>
          <a:p>
            <a:r>
              <a:rPr lang="en-IN" dirty="0" err="1">
                <a:solidFill>
                  <a:srgbClr val="FF0000"/>
                </a:solidFill>
              </a:rPr>
              <a:t>Diarrhea</a:t>
            </a:r>
            <a:r>
              <a:rPr lang="en-IN" dirty="0">
                <a:solidFill>
                  <a:srgbClr val="FF0000"/>
                </a:solidFill>
              </a:rPr>
              <a:t>.</a:t>
            </a:r>
          </a:p>
          <a:p>
            <a:r>
              <a:rPr lang="en-IN" dirty="0">
                <a:solidFill>
                  <a:srgbClr val="FF0000"/>
                </a:solidFill>
              </a:rPr>
              <a:t>Headache.</a:t>
            </a:r>
          </a:p>
          <a:p>
            <a:r>
              <a:rPr lang="en-IN" dirty="0">
                <a:solidFill>
                  <a:srgbClr val="FF0000"/>
                </a:solidFill>
              </a:rPr>
              <a:t>Nausea.</a:t>
            </a:r>
          </a:p>
          <a:p>
            <a:r>
              <a:rPr lang="en-IN" dirty="0">
                <a:solidFill>
                  <a:srgbClr val="FF0000"/>
                </a:solidFill>
              </a:rPr>
              <a:t>Vomiting.</a:t>
            </a:r>
          </a:p>
          <a:p>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5488" y="1166543"/>
            <a:ext cx="4525650" cy="4757739"/>
          </a:xfrm>
          <a:prstGeom prst="rect">
            <a:avLst/>
          </a:prstGeom>
        </p:spPr>
      </p:pic>
    </p:spTree>
    <p:extLst>
      <p:ext uri="{BB962C8B-B14F-4D97-AF65-F5344CB8AC3E}">
        <p14:creationId xmlns:p14="http://schemas.microsoft.com/office/powerpoint/2010/main" val="895350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TotalTime>
  <Words>219</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Yu Gothic Light</vt:lpstr>
      <vt:lpstr>arial</vt:lpstr>
      <vt:lpstr>arial</vt:lpstr>
      <vt:lpstr>Arial Black</vt:lpstr>
      <vt:lpstr>Bahnschrift</vt:lpstr>
      <vt:lpstr>Calibri</vt:lpstr>
      <vt:lpstr>Calibri Light</vt:lpstr>
      <vt:lpstr>Office Theme</vt:lpstr>
      <vt:lpstr>PowerPoint Presentation</vt:lpstr>
      <vt:lpstr> Important Nutrients Every Woman Needs at Various Stages of Life</vt:lpstr>
      <vt:lpstr>The Nutrition Source</vt:lpstr>
      <vt:lpstr>Calcium</vt:lpstr>
      <vt:lpstr>Iron</vt:lpstr>
      <vt:lpstr>Iodine</vt:lpstr>
      <vt:lpstr>Protein </vt:lpstr>
      <vt:lpstr>Vitamin C                              </vt:lpstr>
      <vt:lpstr>Zinc</vt:lpstr>
      <vt:lpstr>Antioxidants</vt:lpstr>
      <vt:lpstr>Dieting affects your health and mental state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Admin</cp:lastModifiedBy>
  <cp:revision>25</cp:revision>
  <dcterms:created xsi:type="dcterms:W3CDTF">2022-09-23T08:34:11Z</dcterms:created>
  <dcterms:modified xsi:type="dcterms:W3CDTF">2023-11-24T06:39:06Z</dcterms:modified>
</cp:coreProperties>
</file>