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EEE"/>
    <a:srgbClr val="F2F2F2"/>
    <a:srgbClr val="EADAE9"/>
    <a:srgbClr val="D4A2F0"/>
    <a:srgbClr val="F4EEFA"/>
    <a:srgbClr val="E8D1EB"/>
    <a:srgbClr val="F9FFFF"/>
    <a:srgbClr val="FEF0EF"/>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BE45F21-5C34-440D-8A7E-ED260CC840C7}"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220608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E45F21-5C34-440D-8A7E-ED260CC840C7}"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423207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E45F21-5C34-440D-8A7E-ED260CC840C7}"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169596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BE45F21-5C34-440D-8A7E-ED260CC840C7}"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30228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45F21-5C34-440D-8A7E-ED260CC840C7}"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124301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BE45F21-5C34-440D-8A7E-ED260CC840C7}"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284770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BE45F21-5C34-440D-8A7E-ED260CC840C7}" type="datetimeFigureOut">
              <a:rPr lang="en-IN" smtClean="0"/>
              <a:t>24-11-2023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3645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BE45F21-5C34-440D-8A7E-ED260CC840C7}" type="datetimeFigureOut">
              <a:rPr lang="en-IN" smtClean="0"/>
              <a:t>24-11-2023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5692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5F21-5C34-440D-8A7E-ED260CC840C7}" type="datetimeFigureOut">
              <a:rPr lang="en-IN" smtClean="0"/>
              <a:t>24-11-2023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272751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45F21-5C34-440D-8A7E-ED260CC840C7}"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61738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45F21-5C34-440D-8A7E-ED260CC840C7}"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E21962-8684-45EE-85BE-A13A7EE0E6F5}" type="slidenum">
              <a:rPr lang="en-IN" smtClean="0"/>
              <a:t>‹#›</a:t>
            </a:fld>
            <a:endParaRPr lang="en-IN"/>
          </a:p>
        </p:txBody>
      </p:sp>
    </p:spTree>
    <p:extLst>
      <p:ext uri="{BB962C8B-B14F-4D97-AF65-F5344CB8AC3E}">
        <p14:creationId xmlns:p14="http://schemas.microsoft.com/office/powerpoint/2010/main" val="291564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45F21-5C34-440D-8A7E-ED260CC840C7}" type="datetimeFigureOut">
              <a:rPr lang="en-IN" smtClean="0"/>
              <a:t>24-11-2023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21962-8684-45EE-85BE-A13A7EE0E6F5}" type="slidenum">
              <a:rPr lang="en-IN" smtClean="0"/>
              <a:t>‹#›</a:t>
            </a:fld>
            <a:endParaRPr lang="en-IN"/>
          </a:p>
        </p:txBody>
      </p:sp>
    </p:spTree>
    <p:extLst>
      <p:ext uri="{BB962C8B-B14F-4D97-AF65-F5344CB8AC3E}">
        <p14:creationId xmlns:p14="http://schemas.microsoft.com/office/powerpoint/2010/main" val="403863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EF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50"/>
          <a:stretch/>
        </p:blipFill>
        <p:spPr>
          <a:xfrm>
            <a:off x="2940148" y="1"/>
            <a:ext cx="6175717"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29" y="5740399"/>
            <a:ext cx="3319525" cy="1117601"/>
          </a:xfrm>
          <a:prstGeom prst="rect">
            <a:avLst/>
          </a:prstGeom>
        </p:spPr>
      </p:pic>
    </p:spTree>
    <p:extLst>
      <p:ext uri="{BB962C8B-B14F-4D97-AF65-F5344CB8AC3E}">
        <p14:creationId xmlns:p14="http://schemas.microsoft.com/office/powerpoint/2010/main" val="75086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Autofit/>
          </a:bodyPr>
          <a:lstStyle/>
          <a:p>
            <a:r>
              <a:rPr lang="en-US" sz="5400" b="1" dirty="0"/>
              <a:t>How can you improve mental wellbeing?</a:t>
            </a:r>
          </a:p>
        </p:txBody>
      </p:sp>
      <p:sp>
        <p:nvSpPr>
          <p:cNvPr id="3" name="Content Placeholder 2"/>
          <p:cNvSpPr>
            <a:spLocks noGrp="1"/>
          </p:cNvSpPr>
          <p:nvPr>
            <p:ph idx="1"/>
          </p:nvPr>
        </p:nvSpPr>
        <p:spPr>
          <a:xfrm>
            <a:off x="838200" y="1825625"/>
            <a:ext cx="10366829" cy="4229554"/>
          </a:xfrm>
          <a:solidFill>
            <a:schemeClr val="accent1">
              <a:lumMod val="40000"/>
              <a:lumOff val="60000"/>
            </a:schemeClr>
          </a:solidFill>
        </p:spPr>
        <p:txBody>
          <a:bodyPr>
            <a:normAutofit fontScale="62500" lnSpcReduction="20000"/>
          </a:bodyPr>
          <a:lstStyle/>
          <a:p>
            <a:r>
              <a:rPr lang="en-IN" b="1" dirty="0"/>
              <a:t>Be Nice to </a:t>
            </a:r>
            <a:r>
              <a:rPr lang="en-IN" b="1" dirty="0" smtClean="0"/>
              <a:t>Yourself</a:t>
            </a:r>
          </a:p>
          <a:p>
            <a:r>
              <a:rPr lang="en-IN" b="1" dirty="0" smtClean="0"/>
              <a:t>Exercise</a:t>
            </a:r>
            <a:endParaRPr lang="en-IN" dirty="0"/>
          </a:p>
          <a:p>
            <a:r>
              <a:rPr lang="en-IN" b="1" dirty="0"/>
              <a:t>Eat </a:t>
            </a:r>
            <a:r>
              <a:rPr lang="en-IN" b="1" dirty="0" smtClean="0"/>
              <a:t>Healthy</a:t>
            </a:r>
            <a:endParaRPr lang="en-IN" dirty="0"/>
          </a:p>
          <a:p>
            <a:r>
              <a:rPr lang="en-IN" b="1" dirty="0"/>
              <a:t>Sleep </a:t>
            </a:r>
            <a:r>
              <a:rPr lang="en-IN" b="1" dirty="0" smtClean="0"/>
              <a:t>Well</a:t>
            </a:r>
          </a:p>
          <a:p>
            <a:r>
              <a:rPr lang="en-US" b="1" dirty="0"/>
              <a:t>Put the Screens to Sleep Before You Go to </a:t>
            </a:r>
            <a:r>
              <a:rPr lang="en-US" b="1" dirty="0" smtClean="0"/>
              <a:t>Bed</a:t>
            </a:r>
            <a:endParaRPr lang="en-US" b="1" dirty="0"/>
          </a:p>
          <a:p>
            <a:r>
              <a:rPr lang="en-IN" b="1" dirty="0"/>
              <a:t>Breathe </a:t>
            </a:r>
            <a:r>
              <a:rPr lang="en-IN" b="1" dirty="0" smtClean="0"/>
              <a:t>Deep</a:t>
            </a:r>
          </a:p>
          <a:p>
            <a:r>
              <a:rPr lang="en-IN" b="1" dirty="0"/>
              <a:t>Connect With </a:t>
            </a:r>
            <a:r>
              <a:rPr lang="en-IN" b="1" dirty="0" smtClean="0"/>
              <a:t>Others</a:t>
            </a:r>
          </a:p>
          <a:p>
            <a:r>
              <a:rPr lang="en-US" b="1" dirty="0"/>
              <a:t>Write Down Ways to </a:t>
            </a:r>
            <a:r>
              <a:rPr lang="en-US" b="1" dirty="0" smtClean="0"/>
              <a:t>Relax</a:t>
            </a:r>
          </a:p>
          <a:p>
            <a:r>
              <a:rPr lang="en-US" b="1" dirty="0"/>
              <a:t>Find Support (and Be Supportive</a:t>
            </a:r>
            <a:r>
              <a:rPr lang="en-US" b="1" dirty="0" smtClean="0"/>
              <a:t>)</a:t>
            </a:r>
          </a:p>
          <a:p>
            <a:r>
              <a:rPr lang="en-IN" b="1" dirty="0"/>
              <a:t>Take Small </a:t>
            </a:r>
            <a:r>
              <a:rPr lang="en-IN" b="1" dirty="0" smtClean="0"/>
              <a:t>Steps</a:t>
            </a:r>
          </a:p>
          <a:p>
            <a:r>
              <a:rPr lang="en-IN" b="1" dirty="0" smtClean="0"/>
              <a:t>Learn </a:t>
            </a:r>
            <a:r>
              <a:rPr lang="en-IN" b="1" dirty="0"/>
              <a:t>a new </a:t>
            </a:r>
            <a:r>
              <a:rPr lang="en-IN" b="1" dirty="0" smtClean="0"/>
              <a:t>skill</a:t>
            </a:r>
          </a:p>
          <a:p>
            <a:r>
              <a:rPr lang="en-US" b="1" dirty="0"/>
              <a:t>Be kind and give to </a:t>
            </a:r>
            <a:r>
              <a:rPr lang="en-US" b="1" dirty="0" smtClean="0"/>
              <a:t>others</a:t>
            </a:r>
          </a:p>
          <a:p>
            <a:r>
              <a:rPr lang="en-US" b="1" dirty="0" smtClean="0"/>
              <a:t>Be </a:t>
            </a:r>
            <a:r>
              <a:rPr lang="en-US" b="1" dirty="0"/>
              <a:t>present in the moment (mindfulness)</a:t>
            </a:r>
          </a:p>
          <a:p>
            <a:endParaRPr lang="en-US" b="1" dirty="0"/>
          </a:p>
          <a:p>
            <a:endParaRPr lang="en-IN" b="1" dirty="0"/>
          </a:p>
          <a:p>
            <a:endParaRPr lang="en-IN"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929" y="6055179"/>
            <a:ext cx="2676071" cy="802821"/>
          </a:xfrm>
          <a:prstGeom prst="rect">
            <a:avLst/>
          </a:prstGeom>
        </p:spPr>
      </p:pic>
    </p:spTree>
    <p:extLst>
      <p:ext uri="{BB962C8B-B14F-4D97-AF65-F5344CB8AC3E}">
        <p14:creationId xmlns:p14="http://schemas.microsoft.com/office/powerpoint/2010/main" val="398516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
            </a:r>
            <a:br>
              <a:rPr lang="en-US" b="1" dirty="0"/>
            </a:br>
            <a:r>
              <a:rPr lang="en-US" b="1" dirty="0"/>
              <a:t>What are the benefits of positive mental health?</a:t>
            </a:r>
            <a:endParaRPr lang="en-IN" b="1" dirty="0"/>
          </a:p>
        </p:txBody>
      </p:sp>
      <p:sp>
        <p:nvSpPr>
          <p:cNvPr id="3" name="Content Placeholder 2"/>
          <p:cNvSpPr>
            <a:spLocks noGrp="1"/>
          </p:cNvSpPr>
          <p:nvPr>
            <p:ph idx="1"/>
          </p:nvPr>
        </p:nvSpPr>
        <p:spPr/>
        <p:txBody>
          <a:bodyPr/>
          <a:lstStyle/>
          <a:p>
            <a:r>
              <a:rPr lang="en-US" dirty="0"/>
              <a:t>By having positive mental health, you can lead a much happier life by being more productive, more positive towards yourself and to others and enjoy increased levels of motivations for doing whatever it is that you love to do</a:t>
            </a:r>
            <a:endParaRPr lang="en-IN" dirty="0"/>
          </a:p>
        </p:txBody>
      </p:sp>
      <p:pic>
        <p:nvPicPr>
          <p:cNvPr id="5" name="Picture 4"/>
          <p:cNvPicPr>
            <a:picLocks noChangeAspect="1"/>
          </p:cNvPicPr>
          <p:nvPr/>
        </p:nvPicPr>
        <p:blipFill rotWithShape="1">
          <a:blip r:embed="rId2"/>
          <a:srcRect t="13438"/>
          <a:stretch/>
        </p:blipFill>
        <p:spPr>
          <a:xfrm>
            <a:off x="3407229" y="3113676"/>
            <a:ext cx="5925457" cy="37443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3" y="118609"/>
            <a:ext cx="2394857" cy="718457"/>
          </a:xfrm>
          <a:prstGeom prst="rect">
            <a:avLst/>
          </a:prstGeom>
        </p:spPr>
      </p:pic>
    </p:spTree>
    <p:extLst>
      <p:ext uri="{BB962C8B-B14F-4D97-AF65-F5344CB8AC3E}">
        <p14:creationId xmlns:p14="http://schemas.microsoft.com/office/powerpoint/2010/main" val="3746805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effects of poor mental health?</a:t>
            </a:r>
          </a:p>
        </p:txBody>
      </p:sp>
      <p:pic>
        <p:nvPicPr>
          <p:cNvPr id="5122" name="Picture 2" descr="20 Ways to Beat Mental Stres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130"/>
          <a:stretch/>
        </p:blipFill>
        <p:spPr bwMode="auto">
          <a:xfrm>
            <a:off x="957942" y="1828737"/>
            <a:ext cx="10395857" cy="4702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872" y="0"/>
            <a:ext cx="2701471" cy="810441"/>
          </a:xfrm>
          <a:prstGeom prst="rect">
            <a:avLst/>
          </a:prstGeom>
        </p:spPr>
      </p:pic>
    </p:spTree>
    <p:extLst>
      <p:ext uri="{BB962C8B-B14F-4D97-AF65-F5344CB8AC3E}">
        <p14:creationId xmlns:p14="http://schemas.microsoft.com/office/powerpoint/2010/main" val="1846185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DA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poor mental health</a:t>
            </a:r>
            <a:endParaRPr lang="en-IN" dirty="0"/>
          </a:p>
        </p:txBody>
      </p:sp>
      <p:sp>
        <p:nvSpPr>
          <p:cNvPr id="3" name="Content Placeholder 2"/>
          <p:cNvSpPr>
            <a:spLocks noGrp="1"/>
          </p:cNvSpPr>
          <p:nvPr>
            <p:ph idx="1"/>
          </p:nvPr>
        </p:nvSpPr>
        <p:spPr/>
        <p:txBody>
          <a:bodyPr/>
          <a:lstStyle/>
          <a:p>
            <a:r>
              <a:rPr lang="en-US" dirty="0"/>
              <a:t>Gender Differences </a:t>
            </a:r>
          </a:p>
          <a:p>
            <a:r>
              <a:rPr lang="en-US" dirty="0"/>
              <a:t>Rates of Mental Health </a:t>
            </a:r>
            <a:r>
              <a:rPr lang="en-US" dirty="0" smtClean="0"/>
              <a:t>Conditions</a:t>
            </a:r>
          </a:p>
          <a:p>
            <a:r>
              <a:rPr lang="en-US" dirty="0" smtClean="0"/>
              <a:t>Research </a:t>
            </a:r>
            <a:endParaRPr lang="en-US" dirty="0"/>
          </a:p>
          <a:p>
            <a:r>
              <a:rPr lang="en-US" dirty="0"/>
              <a:t>Depression </a:t>
            </a:r>
            <a:endParaRPr lang="en-US" dirty="0" smtClean="0"/>
          </a:p>
          <a:p>
            <a:r>
              <a:rPr lang="en-US" dirty="0" smtClean="0"/>
              <a:t>PTSD </a:t>
            </a:r>
          </a:p>
          <a:p>
            <a:r>
              <a:rPr lang="en-US" dirty="0" smtClean="0"/>
              <a:t> Anxiety </a:t>
            </a:r>
            <a:endParaRPr lang="en-US" dirty="0"/>
          </a:p>
          <a:p>
            <a:r>
              <a:rPr lang="en-US" dirty="0"/>
              <a:t>Suicide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1" y="0"/>
            <a:ext cx="3398157" cy="1019447"/>
          </a:xfrm>
          <a:prstGeom prst="rect">
            <a:avLst/>
          </a:prstGeom>
        </p:spPr>
      </p:pic>
    </p:spTree>
    <p:extLst>
      <p:ext uri="{BB962C8B-B14F-4D97-AF65-F5344CB8AC3E}">
        <p14:creationId xmlns:p14="http://schemas.microsoft.com/office/powerpoint/2010/main" val="316539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EE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286" y="261258"/>
            <a:ext cx="11353800" cy="6357256"/>
          </a:xfrm>
          <a:solidFill>
            <a:srgbClr val="E8EEEE"/>
          </a:solidFill>
        </p:spPr>
        <p:txBody>
          <a:bodyPr>
            <a:normAutofit fontScale="70000" lnSpcReduction="20000"/>
          </a:bodyPr>
          <a:lstStyle/>
          <a:p>
            <a:endParaRPr lang="en-US" dirty="0" smtClean="0"/>
          </a:p>
          <a:p>
            <a:endParaRPr lang="en-US" dirty="0"/>
          </a:p>
          <a:p>
            <a:r>
              <a:rPr lang="en-US" dirty="0"/>
              <a:t>Gender Differences in Mental Disorders Recent research has identified disparities between women and men in regard to risk, prevalence, presentation, course, and treatment of mental disorders. </a:t>
            </a:r>
            <a:endParaRPr lang="en-US" dirty="0" smtClean="0"/>
          </a:p>
          <a:p>
            <a:r>
              <a:rPr lang="en-US" dirty="0" smtClean="0"/>
              <a:t>Rates </a:t>
            </a:r>
            <a:r>
              <a:rPr lang="en-US" dirty="0"/>
              <a:t>of Mental Health Conditions – Each year, 1 in 5 women in the United States has a mental health problem such as depression, post-traumatic stress disorder (PTSD), or an eating disorder</a:t>
            </a:r>
            <a:r>
              <a:rPr lang="en-US" dirty="0" smtClean="0"/>
              <a:t>.</a:t>
            </a:r>
          </a:p>
          <a:p>
            <a:r>
              <a:rPr lang="en-US" dirty="0" smtClean="0"/>
              <a:t>5 </a:t>
            </a:r>
            <a:r>
              <a:rPr lang="en-US" dirty="0"/>
              <a:t>Research – Although research shows that women and men have similar rates of mental health problems, the types of mental conditions may </a:t>
            </a:r>
            <a:r>
              <a:rPr lang="en-US" dirty="0" smtClean="0"/>
              <a:t>differ.6</a:t>
            </a:r>
          </a:p>
          <a:p>
            <a:endParaRPr lang="en-US" dirty="0" smtClean="0"/>
          </a:p>
          <a:p>
            <a:r>
              <a:rPr lang="en-US" dirty="0" smtClean="0"/>
              <a:t>Although </a:t>
            </a:r>
            <a:r>
              <a:rPr lang="en-US" dirty="0"/>
              <a:t>research shows that women and men have similar rates of mental health problems, the types of mental conditions may differ</a:t>
            </a:r>
            <a:r>
              <a:rPr lang="en-US" dirty="0" smtClean="0"/>
              <a:t>.</a:t>
            </a:r>
          </a:p>
          <a:p>
            <a:r>
              <a:rPr lang="en-US" dirty="0" smtClean="0"/>
              <a:t>6 </a:t>
            </a:r>
            <a:r>
              <a:rPr lang="en-US" dirty="0"/>
              <a:t>Depression – The most common mental health problem in women is depression. Twice as many women experience depression in their lifetime than men. Approximately 1 in 9 women 18 and older have had at least one major depressive episode in the past year</a:t>
            </a:r>
            <a:r>
              <a:rPr lang="en-US" dirty="0" smtClean="0"/>
              <a:t>.</a:t>
            </a:r>
          </a:p>
          <a:p>
            <a:r>
              <a:rPr lang="en-US" dirty="0" smtClean="0"/>
              <a:t>7 </a:t>
            </a:r>
            <a:r>
              <a:rPr lang="en-US" dirty="0"/>
              <a:t>PTSD – Compared with men, women are twice as likely to experience PTSD. Women are more likely to have </a:t>
            </a:r>
            <a:r>
              <a:rPr lang="en-US" dirty="0" err="1"/>
              <a:t>hypervigilance</a:t>
            </a:r>
            <a:r>
              <a:rPr lang="en-US" dirty="0"/>
              <a:t>, feel depressed, and have trouble feeling emotions; men are more likely to feel angry and have problems with alcohol or drugs</a:t>
            </a:r>
            <a:r>
              <a:rPr lang="en-US" dirty="0" smtClean="0"/>
              <a:t>.</a:t>
            </a:r>
          </a:p>
          <a:p>
            <a:r>
              <a:rPr lang="en-US" dirty="0" smtClean="0"/>
              <a:t>9 </a:t>
            </a:r>
            <a:r>
              <a:rPr lang="en-US" dirty="0"/>
              <a:t>Anxiety – Women are twice as likely as men to experience generalized anxiety disorder or panic disorder</a:t>
            </a:r>
            <a:r>
              <a:rPr lang="en-US" dirty="0" smtClean="0"/>
              <a:t>.</a:t>
            </a:r>
          </a:p>
          <a:p>
            <a:r>
              <a:rPr lang="en-US" dirty="0" smtClean="0"/>
              <a:t>9 </a:t>
            </a:r>
            <a:r>
              <a:rPr lang="en-US" dirty="0"/>
              <a:t>Suicide – Women attempt suicide more often than men; however, men are four times more likely to die by suicide.10 Eating Disorders</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901" y="5838553"/>
            <a:ext cx="3398157" cy="1019447"/>
          </a:xfrm>
          <a:prstGeom prst="rect">
            <a:avLst/>
          </a:prstGeom>
        </p:spPr>
      </p:pic>
    </p:spTree>
    <p:extLst>
      <p:ext uri="{BB962C8B-B14F-4D97-AF65-F5344CB8AC3E}">
        <p14:creationId xmlns:p14="http://schemas.microsoft.com/office/powerpoint/2010/main" val="278139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146" name="Picture 2" descr="Free Download - World Mental Health Day | PowerPoint Template &amp; Google  Slides | Sketch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86"/>
            <a:ext cx="12139044" cy="6669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650" y="877881"/>
            <a:ext cx="3918121" cy="1175436"/>
          </a:xfrm>
          <a:prstGeom prst="rect">
            <a:avLst/>
          </a:prstGeom>
        </p:spPr>
      </p:pic>
    </p:spTree>
    <p:extLst>
      <p:ext uri="{BB962C8B-B14F-4D97-AF65-F5344CB8AC3E}">
        <p14:creationId xmlns:p14="http://schemas.microsoft.com/office/powerpoint/2010/main" val="157562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0E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8794" y="937754"/>
            <a:ext cx="9502146" cy="5350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012" y="-81693"/>
            <a:ext cx="3398157" cy="1019447"/>
          </a:xfrm>
          <a:prstGeom prst="rect">
            <a:avLst/>
          </a:prstGeom>
        </p:spPr>
      </p:pic>
    </p:spTree>
    <p:extLst>
      <p:ext uri="{BB962C8B-B14F-4D97-AF65-F5344CB8AC3E}">
        <p14:creationId xmlns:p14="http://schemas.microsoft.com/office/powerpoint/2010/main" val="3326644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206062"/>
            <a:ext cx="10748493" cy="5970901"/>
          </a:xfrm>
        </p:spPr>
        <p:txBody>
          <a:bodyPr>
            <a:normAutofit/>
          </a:bodyPr>
          <a:lstStyle/>
          <a:p>
            <a:pPr marL="0" indent="0">
              <a:buNone/>
            </a:pPr>
            <a:r>
              <a:rPr lang="en-US" sz="3600" dirty="0">
                <a:latin typeface="Cambria Math" panose="02040503050406030204" pitchFamily="18" charset="0"/>
                <a:ea typeface="Cambria Math" panose="02040503050406030204" pitchFamily="18" charset="0"/>
              </a:rPr>
              <a:t>Mental health includes our emotional, psychological, and social well-being. It affects how we think, feel, and act. It also helps determine how we handle stress, relate to others, and make healthy choices. Mental health is important at every stage of life, from </a:t>
            </a:r>
            <a:r>
              <a:rPr lang="en-US" sz="3600" dirty="0" smtClean="0">
                <a:latin typeface="Cambria Math" panose="02040503050406030204" pitchFamily="18" charset="0"/>
                <a:ea typeface="Cambria Math" panose="02040503050406030204" pitchFamily="18" charset="0"/>
              </a:rPr>
              <a:t>childhood </a:t>
            </a:r>
            <a:r>
              <a:rPr lang="en-US" sz="3600" dirty="0">
                <a:latin typeface="Cambria Math" panose="02040503050406030204" pitchFamily="18" charset="0"/>
                <a:ea typeface="Cambria Math" panose="02040503050406030204" pitchFamily="18" charset="0"/>
              </a:rPr>
              <a:t>and adolescence through adulthood.</a:t>
            </a:r>
            <a:endParaRPr lang="en-IN" sz="3600" dirty="0">
              <a:latin typeface="Cambria Math" panose="02040503050406030204" pitchFamily="18" charset="0"/>
              <a:ea typeface="Cambria Math" panose="02040503050406030204" pitchFamily="18" charset="0"/>
            </a:endParaRPr>
          </a:p>
        </p:txBody>
      </p:sp>
      <p:pic>
        <p:nvPicPr>
          <p:cNvPr id="1026" name="Picture 2" descr="Assessing the impact of COVID-19 on mental health | 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487" y="3299563"/>
            <a:ext cx="5698902" cy="3328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615" y="5818732"/>
            <a:ext cx="3398157" cy="1019447"/>
          </a:xfrm>
          <a:prstGeom prst="rect">
            <a:avLst/>
          </a:prstGeom>
        </p:spPr>
      </p:pic>
    </p:spTree>
    <p:extLst>
      <p:ext uri="{BB962C8B-B14F-4D97-AF65-F5344CB8AC3E}">
        <p14:creationId xmlns:p14="http://schemas.microsoft.com/office/powerpoint/2010/main" val="298086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
            </a:r>
            <a:br>
              <a:rPr lang="en-US" sz="4000" b="1" dirty="0"/>
            </a:br>
            <a:r>
              <a:rPr lang="en-US" sz="4000" b="1" dirty="0"/>
              <a:t>What does it mean to have good mental health?</a:t>
            </a:r>
            <a:endParaRPr lang="en-IN" sz="4000" b="1" dirty="0"/>
          </a:p>
        </p:txBody>
      </p:sp>
      <p:sp>
        <p:nvSpPr>
          <p:cNvPr id="3" name="Content Placeholder 2"/>
          <p:cNvSpPr>
            <a:spLocks noGrp="1"/>
          </p:cNvSpPr>
          <p:nvPr>
            <p:ph idx="1"/>
          </p:nvPr>
        </p:nvSpPr>
        <p:spPr>
          <a:xfrm>
            <a:off x="915473" y="1866476"/>
            <a:ext cx="10515600" cy="4351338"/>
          </a:xfrm>
        </p:spPr>
        <p:txBody>
          <a:bodyPr>
            <a:normAutofit fontScale="70000" lnSpcReduction="20000"/>
          </a:bodyPr>
          <a:lstStyle/>
          <a:p>
            <a:r>
              <a:rPr lang="en-US" dirty="0"/>
              <a:t>Mental health really means the state of your emotional wellbeing, which affects how you think, feel and behave. Having good mental health means more than just not having a mental health disorder; it means that you are able to make the most of your life, reach your potential and cope with the ups and downs of life. Mental health is just as important as physical health for living a happy, healthy and well-rounded life</a:t>
            </a:r>
            <a:r>
              <a:rPr lang="en-US" dirty="0" smtClean="0"/>
              <a:t>.</a:t>
            </a:r>
          </a:p>
          <a:p>
            <a:r>
              <a:rPr lang="en-US" dirty="0"/>
              <a:t>Other factors, such as difficult life experiences, can really affect our mental health and cause more serious issues. For example, poor mental health is associated with job losses, relationship problems, stressful work conditions, gender discrimination and many more factors. It is important we have access to help and support for our mental health when we need it.</a:t>
            </a:r>
          </a:p>
          <a:p>
            <a:r>
              <a:rPr lang="en-US" dirty="0"/>
              <a:t>More research into mental health is being conducted and it is becoming more important than ever to ensure that you are looking after your mental wellbeing in the same way you would take care of your physical health</a:t>
            </a:r>
          </a:p>
          <a:p>
            <a:endParaRPr lang="en-US" dirty="0"/>
          </a:p>
          <a:p>
            <a:pPr marL="0" indent="0">
              <a:buNone/>
            </a:pPr>
            <a:r>
              <a:rPr lang="en-US" dirty="0"/>
              <a:t/>
            </a:r>
            <a:br>
              <a:rPr lang="en-US" dirty="0"/>
            </a:br>
            <a:endParaRPr lang="en-IN" dirty="0"/>
          </a:p>
        </p:txBody>
      </p:sp>
      <p:sp>
        <p:nvSpPr>
          <p:cNvPr id="5" name="4-Point Star 4"/>
          <p:cNvSpPr/>
          <p:nvPr/>
        </p:nvSpPr>
        <p:spPr>
          <a:xfrm>
            <a:off x="10715223" y="540913"/>
            <a:ext cx="244698" cy="29621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4-Point Star 5"/>
          <p:cNvSpPr/>
          <p:nvPr/>
        </p:nvSpPr>
        <p:spPr>
          <a:xfrm>
            <a:off x="4456090" y="689020"/>
            <a:ext cx="231820" cy="14810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4-Point Star 6"/>
          <p:cNvSpPr/>
          <p:nvPr/>
        </p:nvSpPr>
        <p:spPr>
          <a:xfrm>
            <a:off x="9491730" y="5743977"/>
            <a:ext cx="270456" cy="27045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4-Point Star 7"/>
          <p:cNvSpPr/>
          <p:nvPr/>
        </p:nvSpPr>
        <p:spPr>
          <a:xfrm>
            <a:off x="1249251" y="6014434"/>
            <a:ext cx="244698" cy="20338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4-Point Star 8"/>
          <p:cNvSpPr/>
          <p:nvPr/>
        </p:nvSpPr>
        <p:spPr>
          <a:xfrm>
            <a:off x="669701" y="763073"/>
            <a:ext cx="168499" cy="264833"/>
          </a:xfrm>
          <a:prstGeom prst="star4">
            <a:avLst/>
          </a:prstGeom>
          <a:solidFill>
            <a:srgbClr val="E1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4-Point Star 9"/>
          <p:cNvSpPr/>
          <p:nvPr/>
        </p:nvSpPr>
        <p:spPr>
          <a:xfrm>
            <a:off x="5602310" y="2897746"/>
            <a:ext cx="231820" cy="21894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4-Point Star 10"/>
          <p:cNvSpPr/>
          <p:nvPr/>
        </p:nvSpPr>
        <p:spPr>
          <a:xfrm>
            <a:off x="5718220" y="4765183"/>
            <a:ext cx="218941" cy="19318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4-Point Star 11"/>
          <p:cNvSpPr/>
          <p:nvPr/>
        </p:nvSpPr>
        <p:spPr>
          <a:xfrm>
            <a:off x="11603865" y="3850783"/>
            <a:ext cx="231820" cy="1913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72" y="5708090"/>
            <a:ext cx="3398157" cy="1019447"/>
          </a:xfrm>
          <a:prstGeom prst="rect">
            <a:avLst/>
          </a:prstGeom>
        </p:spPr>
      </p:pic>
    </p:spTree>
    <p:extLst>
      <p:ext uri="{BB962C8B-B14F-4D97-AF65-F5344CB8AC3E}">
        <p14:creationId xmlns:p14="http://schemas.microsoft.com/office/powerpoint/2010/main" val="78037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EF0EF"/>
            </a:gs>
            <a:gs pos="81000">
              <a:srgbClr val="E7D0EA"/>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ndustry Research: Defining “Mental Wellness” vs. “Mental Health”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6" t="1938" r="737" b="3145"/>
          <a:stretch/>
        </p:blipFill>
        <p:spPr bwMode="auto">
          <a:xfrm>
            <a:off x="1519707" y="1223493"/>
            <a:ext cx="8603088" cy="5460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6320" y="311120"/>
            <a:ext cx="9998300" cy="461665"/>
          </a:xfrm>
          <a:prstGeom prst="rect">
            <a:avLst/>
          </a:prstGeom>
        </p:spPr>
        <p:txBody>
          <a:bodyPr wrap="square">
            <a:spAutoFit/>
          </a:bodyPr>
          <a:lstStyle/>
          <a:p>
            <a:r>
              <a:rPr lang="en-US" sz="2400" b="1" dirty="0"/>
              <a:t>What is the difference between mental health and mental wellbeing?</a:t>
            </a:r>
            <a:endParaRPr lang="en-IN"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28" y="5664689"/>
            <a:ext cx="3398157" cy="1019447"/>
          </a:xfrm>
          <a:prstGeom prst="rect">
            <a:avLst/>
          </a:prstGeom>
        </p:spPr>
      </p:pic>
    </p:spTree>
    <p:extLst>
      <p:ext uri="{BB962C8B-B14F-4D97-AF65-F5344CB8AC3E}">
        <p14:creationId xmlns:p14="http://schemas.microsoft.com/office/powerpoint/2010/main" val="109822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643944"/>
            <a:ext cx="10761372" cy="5533019"/>
          </a:xfrm>
        </p:spPr>
        <p:txBody>
          <a:bodyPr>
            <a:normAutofit/>
          </a:bodyPr>
          <a:lstStyle/>
          <a:p>
            <a:pPr marL="0" indent="0">
              <a:buNone/>
            </a:pPr>
            <a:r>
              <a:rPr lang="en-US" dirty="0"/>
              <a:t>Now we've answered the question 'what does mental health mean?', let's address the difference between mental health and mental wellbeing. Mental wellbeing concerns your thoughts and feelings, and how you manage the ups and downs of daily life</a:t>
            </a:r>
            <a:r>
              <a:rPr lang="en-US" dirty="0" smtClean="0"/>
              <a:t>.</a:t>
            </a:r>
            <a:endParaRPr lang="en-IN" dirty="0"/>
          </a:p>
          <a:p>
            <a:r>
              <a:rPr lang="en-US" dirty="0"/>
              <a:t>While mental wellbeing is not the same thing as mental health, the two things do influence one </a:t>
            </a:r>
            <a:r>
              <a:rPr lang="en-US" dirty="0" smtClean="0"/>
              <a:t>another</a:t>
            </a:r>
          </a:p>
          <a:p>
            <a:r>
              <a:rPr lang="en-US" i="1" dirty="0" smtClean="0"/>
              <a:t>Prolonged </a:t>
            </a:r>
            <a:r>
              <a:rPr lang="en-US" i="1" dirty="0"/>
              <a:t>periods of low mental wellbeing can cause mental health conditions like anxiety and depression to develop</a:t>
            </a:r>
            <a:r>
              <a:rPr lang="en-US" dirty="0"/>
              <a:t>.</a:t>
            </a:r>
          </a:p>
          <a:p>
            <a:r>
              <a:rPr lang="en-US" dirty="0"/>
              <a:t>People who suffer from mental health conditions </a:t>
            </a:r>
            <a:r>
              <a:rPr lang="en-US" dirty="0" smtClean="0"/>
              <a:t>may </a:t>
            </a:r>
            <a:r>
              <a:rPr lang="en-US" dirty="0"/>
              <a:t>experience low mental wellbeing frequently, although there will still be periods when they can maintain good mental wellbeing.</a:t>
            </a:r>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843" y="5838553"/>
            <a:ext cx="3398157" cy="1019447"/>
          </a:xfrm>
          <a:prstGeom prst="rect">
            <a:avLst/>
          </a:prstGeom>
        </p:spPr>
      </p:pic>
    </p:spTree>
    <p:extLst>
      <p:ext uri="{BB962C8B-B14F-4D97-AF65-F5344CB8AC3E}">
        <p14:creationId xmlns:p14="http://schemas.microsoft.com/office/powerpoint/2010/main" val="275103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66FFFF"/>
                </a:solidFill>
              </a:rPr>
              <a:t>How do you balance your wellness?</a:t>
            </a:r>
          </a:p>
        </p:txBody>
      </p:sp>
      <p:sp>
        <p:nvSpPr>
          <p:cNvPr id="3" name="Content Placeholder 2"/>
          <p:cNvSpPr>
            <a:spLocks noGrp="1"/>
          </p:cNvSpPr>
          <p:nvPr>
            <p:ph idx="1"/>
          </p:nvPr>
        </p:nvSpPr>
        <p:spPr>
          <a:xfrm>
            <a:off x="838200" y="1223493"/>
            <a:ext cx="10515600" cy="4953470"/>
          </a:xfrm>
        </p:spPr>
        <p:txBody>
          <a:bodyPr>
            <a:normAutofit/>
          </a:bodyPr>
          <a:lstStyle/>
          <a:p>
            <a:pPr marL="0" indent="0">
              <a:buNone/>
            </a:pPr>
            <a:r>
              <a:rPr lang="en-US" sz="1800" b="1" dirty="0" smtClean="0">
                <a:solidFill>
                  <a:srgbClr val="66FFFF"/>
                </a:solidFill>
              </a:rPr>
              <a:t>Physical </a:t>
            </a:r>
            <a:r>
              <a:rPr lang="en-US" sz="1800" b="1" dirty="0">
                <a:solidFill>
                  <a:srgbClr val="66FFFF"/>
                </a:solidFill>
              </a:rPr>
              <a:t>wellness involves eating a healthy diet, getting enough sleep, doing enough regular physical activity and preventing and managing illness and health conditions. Not being physically healthy can lead to numerous health problems or diseases</a:t>
            </a:r>
          </a:p>
        </p:txBody>
      </p:sp>
      <p:pic>
        <p:nvPicPr>
          <p:cNvPr id="4" name="Picture 3"/>
          <p:cNvPicPr>
            <a:picLocks noChangeAspect="1"/>
          </p:cNvPicPr>
          <p:nvPr/>
        </p:nvPicPr>
        <p:blipFill>
          <a:blip r:embed="rId2"/>
          <a:stretch>
            <a:fillRect/>
          </a:stretch>
        </p:blipFill>
        <p:spPr>
          <a:xfrm>
            <a:off x="4380920" y="1866221"/>
            <a:ext cx="5003415" cy="4991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843" y="5790249"/>
            <a:ext cx="3398157" cy="1019447"/>
          </a:xfrm>
          <a:prstGeom prst="rect">
            <a:avLst/>
          </a:prstGeom>
        </p:spPr>
      </p:pic>
    </p:spTree>
    <p:extLst>
      <p:ext uri="{BB962C8B-B14F-4D97-AF65-F5344CB8AC3E}">
        <p14:creationId xmlns:p14="http://schemas.microsoft.com/office/powerpoint/2010/main" val="1877553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What are the characteristics of good mental wellbeing?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It’s </a:t>
            </a:r>
            <a:r>
              <a:rPr lang="en-US" dirty="0"/>
              <a:t>important to clarify that good mental wellbeing does not mean the absence of negative thoughts and emotions. Feelings like anger, sadness, overwhelm and a range of other emotions may all still arise, but good mental wellbeing means you’re able to understand and deal with the feelings. Having good mental wellbeing means you:</a:t>
            </a:r>
          </a:p>
          <a:p>
            <a:r>
              <a:rPr lang="en-US" dirty="0"/>
              <a:t>are confident in </a:t>
            </a:r>
            <a:r>
              <a:rPr lang="en-US" dirty="0" smtClean="0"/>
              <a:t>yourself</a:t>
            </a:r>
            <a:endParaRPr lang="en-US" dirty="0"/>
          </a:p>
          <a:p>
            <a:r>
              <a:rPr lang="en-US" dirty="0"/>
              <a:t>build and maintain positive relationships with </a:t>
            </a:r>
            <a:r>
              <a:rPr lang="en-US" dirty="0" smtClean="0"/>
              <a:t>others</a:t>
            </a:r>
            <a:endParaRPr lang="en-US" dirty="0"/>
          </a:p>
          <a:p>
            <a:r>
              <a:rPr lang="en-US" dirty="0"/>
              <a:t>have a sense of meaning and </a:t>
            </a:r>
            <a:r>
              <a:rPr lang="en-US" dirty="0" smtClean="0"/>
              <a:t>purpose</a:t>
            </a:r>
            <a:endParaRPr lang="en-US" dirty="0"/>
          </a:p>
          <a:p>
            <a:r>
              <a:rPr lang="en-US" dirty="0"/>
              <a:t>live and work </a:t>
            </a:r>
            <a:r>
              <a:rPr lang="en-US" dirty="0" smtClean="0"/>
              <a:t>productively</a:t>
            </a:r>
            <a:endParaRPr lang="en-US" dirty="0"/>
          </a:p>
          <a:p>
            <a:r>
              <a:rPr lang="en-US" dirty="0"/>
              <a:t>manage the stresses of daily </a:t>
            </a:r>
            <a:r>
              <a:rPr lang="en-US" dirty="0" smtClean="0"/>
              <a:t>life</a:t>
            </a:r>
            <a:endParaRPr lang="en-US" dirty="0"/>
          </a:p>
          <a:p>
            <a:r>
              <a:rPr lang="en-US" dirty="0"/>
              <a:t>cope with change.</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843" y="5562781"/>
            <a:ext cx="3398157" cy="1019447"/>
          </a:xfrm>
          <a:prstGeom prst="rect">
            <a:avLst/>
          </a:prstGeom>
        </p:spPr>
      </p:pic>
    </p:spTree>
    <p:extLst>
      <p:ext uri="{BB962C8B-B14F-4D97-AF65-F5344CB8AC3E}">
        <p14:creationId xmlns:p14="http://schemas.microsoft.com/office/powerpoint/2010/main" val="3307702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EF0EF"/>
          </a:solidFill>
        </p:spPr>
        <p:txBody>
          <a:bodyPr>
            <a:normAutofit/>
          </a:bodyPr>
          <a:lstStyle/>
          <a:p>
            <a:r>
              <a:rPr lang="en-US" sz="4800" b="1" dirty="0"/>
              <a:t>What can affect mental wellbeing?</a:t>
            </a:r>
          </a:p>
        </p:txBody>
      </p:sp>
      <p:sp>
        <p:nvSpPr>
          <p:cNvPr id="3" name="Content Placeholder 2"/>
          <p:cNvSpPr>
            <a:spLocks noGrp="1"/>
          </p:cNvSpPr>
          <p:nvPr>
            <p:ph idx="1"/>
          </p:nvPr>
        </p:nvSpPr>
        <p:spPr>
          <a:solidFill>
            <a:srgbClr val="FEF0EF"/>
          </a:solidFill>
        </p:spPr>
        <p:txBody>
          <a:bodyPr>
            <a:normAutofit fontScale="77500" lnSpcReduction="20000"/>
          </a:bodyPr>
          <a:lstStyle/>
          <a:p>
            <a:r>
              <a:rPr lang="en-US" dirty="0" smtClean="0"/>
              <a:t>Mental </a:t>
            </a:r>
            <a:r>
              <a:rPr lang="en-US" dirty="0"/>
              <a:t>wellbeing is often impacted by events that are out of our control, for example:</a:t>
            </a:r>
          </a:p>
          <a:p>
            <a:r>
              <a:rPr lang="en-US" dirty="0"/>
              <a:t>Loss.</a:t>
            </a:r>
          </a:p>
          <a:p>
            <a:r>
              <a:rPr lang="en-US" dirty="0"/>
              <a:t>Trauma.</a:t>
            </a:r>
          </a:p>
          <a:p>
            <a:r>
              <a:rPr lang="en-US" dirty="0"/>
              <a:t>Social disadvantages.</a:t>
            </a:r>
          </a:p>
          <a:p>
            <a:r>
              <a:rPr lang="en-US" dirty="0"/>
              <a:t>Health conditions.</a:t>
            </a:r>
          </a:p>
          <a:p>
            <a:r>
              <a:rPr lang="en-US" dirty="0"/>
              <a:t>Stress.</a:t>
            </a:r>
          </a:p>
          <a:p>
            <a:r>
              <a:rPr lang="en-US" dirty="0"/>
              <a:t>Discrimination.</a:t>
            </a:r>
          </a:p>
          <a:p>
            <a:r>
              <a:rPr lang="en-US" dirty="0"/>
              <a:t>How we respond to such events can affect our mental wellbeing. Our habits may not be conducive to good mental wellbeing; for example, withdrawing instead of seeking support and fearing the worst rather than remaining open to different possibilities can both have a negative impact on wellbeing. Developing good habits will improve mental wellbeing so that we are better prepared to face challenges when they arise.</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343" y="-31068"/>
            <a:ext cx="3207657" cy="962297"/>
          </a:xfrm>
          <a:prstGeom prst="rect">
            <a:avLst/>
          </a:prstGeom>
        </p:spPr>
      </p:pic>
    </p:spTree>
    <p:extLst>
      <p:ext uri="{BB962C8B-B14F-4D97-AF65-F5344CB8AC3E}">
        <p14:creationId xmlns:p14="http://schemas.microsoft.com/office/powerpoint/2010/main" val="1521108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860</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PowerPoint Presentation</vt:lpstr>
      <vt:lpstr>PowerPoint Presentation</vt:lpstr>
      <vt:lpstr>PowerPoint Presentation</vt:lpstr>
      <vt:lpstr> What does it mean to have good mental health?</vt:lpstr>
      <vt:lpstr>PowerPoint Presentation</vt:lpstr>
      <vt:lpstr>PowerPoint Presentation</vt:lpstr>
      <vt:lpstr>How do you balance your wellness?</vt:lpstr>
      <vt:lpstr>What are the characteristics of good mental wellbeing?</vt:lpstr>
      <vt:lpstr>What can affect mental wellbeing?</vt:lpstr>
      <vt:lpstr>How can you improve mental wellbeing?</vt:lpstr>
      <vt:lpstr> What are the benefits of positive mental health?</vt:lpstr>
      <vt:lpstr>What are the effects of poor mental health?</vt:lpstr>
      <vt:lpstr>effects of poor mental health</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17</cp:revision>
  <dcterms:created xsi:type="dcterms:W3CDTF">2023-01-20T10:48:31Z</dcterms:created>
  <dcterms:modified xsi:type="dcterms:W3CDTF">2023-11-24T07:01:09Z</dcterms:modified>
</cp:coreProperties>
</file>