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2.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18"/>
  </p:notesMasterIdLst>
  <p:handoutMasterIdLst>
    <p:handoutMasterId r:id="rId19"/>
  </p:handoutMasterIdLst>
  <p:sldIdLst>
    <p:sldId id="262" r:id="rId2"/>
    <p:sldId id="257" r:id="rId3"/>
    <p:sldId id="271" r:id="rId4"/>
    <p:sldId id="280" r:id="rId5"/>
    <p:sldId id="279" r:id="rId6"/>
    <p:sldId id="283" r:id="rId7"/>
    <p:sldId id="281" r:id="rId8"/>
    <p:sldId id="282" r:id="rId9"/>
    <p:sldId id="261" r:id="rId10"/>
    <p:sldId id="273" r:id="rId11"/>
    <p:sldId id="285" r:id="rId12"/>
    <p:sldId id="272" r:id="rId13"/>
    <p:sldId id="284" r:id="rId14"/>
    <p:sldId id="274" r:id="rId15"/>
    <p:sldId id="286" r:id="rId16"/>
    <p:sldId id="28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7F14"/>
    <a:srgbClr val="D13105"/>
    <a:srgbClr val="075E9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6" autoAdjust="0"/>
  </p:normalViewPr>
  <p:slideViewPr>
    <p:cSldViewPr snapToGrid="0">
      <p:cViewPr varScale="1">
        <p:scale>
          <a:sx n="72" d="100"/>
          <a:sy n="72" d="100"/>
        </p:scale>
        <p:origin x="54" y="72"/>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11/24/2023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11/24/2023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BDF68E2-58F2-4D09-BE8B-E3BD06533059}" type="datetimeFigureOut">
              <a:rPr lang="en-US" smtClean="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79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7CC0096-1860-4642-9CD2-0079EA5E7CD1}" type="datetimeFigureOut">
              <a:rPr lang="en-US" smtClean="0"/>
              <a:t>11/24/2023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81400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7CC0096-1860-4642-9CD2-0079EA5E7CD1}" type="datetimeFigureOut">
              <a:rPr lang="en-US" smtClean="0"/>
              <a:t>11/24/2023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1939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smtClean="0"/>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1304167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smtClean="0"/>
              <a:t>Click to edit Master title style</a:t>
            </a:r>
            <a:endParaRPr lang="en-US"/>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11/24/2023</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smtClean="0"/>
              <a:t>Click to edit Master title style</a:t>
            </a:r>
            <a:endParaRPr lang="en-US"/>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7CC0096-1860-4642-9CD2-0079EA5E7CD1}" type="datetimeFigureOut">
              <a:rPr lang="en-US" smtClean="0"/>
              <a:t>11/24/2023</a:t>
            </a:fld>
            <a:endParaRPr lang="en-US"/>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07919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11/24/2023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72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7CC0096-1860-4642-9CD2-0079EA5E7CD1}" type="datetimeFigureOut">
              <a:rPr lang="en-US" smtClean="0"/>
              <a:t>11/24/2023</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51469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7CC0096-1860-4642-9CD2-0079EA5E7CD1}" type="datetimeFigureOut">
              <a:rPr lang="en-US" smtClean="0"/>
              <a:t>11/24/2023</a:t>
            </a:fld>
            <a:endParaRPr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04601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7CC0096-1860-4642-9CD2-0079EA5E7CD1}" type="datetimeFigureOut">
              <a:rPr lang="en-US" smtClean="0"/>
              <a:t>11/24/2023</a:t>
            </a:fld>
            <a:endParaRPr lang="en-US"/>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71752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11/24/2023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9192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11/24/2023</a:t>
            </a:fld>
            <a:endParaRPr lang="en-US"/>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09017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11/24/2023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22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C0096-1860-4642-9CD2-0079EA5E7CD1}" type="datetimeFigureOut">
              <a:rPr lang="en-US" smtClean="0"/>
              <a:pPr/>
              <a:t>11/24/2023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smtClean="0"/>
              <a:pPr/>
              <a:t>‹#›</a:t>
            </a:fld>
            <a:endParaRPr lang="en-US"/>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197221"/>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651" r:id="rId13"/>
    <p:sldLayoutId id="2147483656" r:id="rId14"/>
    <p:sldLayoutId id="2147483657"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ocator.hiv.gov/" TargetMode="External"/><Relationship Id="rId2" Type="http://schemas.openxmlformats.org/officeDocument/2006/relationships/hyperlink" Target="https://www.hiv.gov/hiv-basics/hiv-testing/learn-about-hiv-testing/who-should-get-tested" TargetMode="Externa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hyperlink" Target="https://www.hiv.gov/hiv-basics/hiv-prevention/reducing-sexual-risk/preventing-sexual-transmission-of-hiv" TargetMode="External"/><Relationship Id="rId4" Type="http://schemas.openxmlformats.org/officeDocument/2006/relationships/hyperlink" Target="https://www.hiv.gov/hiv-basics/staying-in-hiv-care/hiv-treatment/hiv-treatment-overview"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8166" y="5201407"/>
            <a:ext cx="10761372" cy="1363677"/>
          </a:xfrm>
        </p:spPr>
        <p:txBody>
          <a:bodyPr>
            <a:noAutofit/>
          </a:bodyPr>
          <a:lstStyle/>
          <a:p>
            <a:r>
              <a:rPr lang="en-US" sz="4800" dirty="0" err="1" smtClean="0">
                <a:latin typeface="Stencil" panose="040409050D0802020404" pitchFamily="82" charset="0"/>
              </a:rPr>
              <a:t>hiv</a:t>
            </a:r>
            <a:r>
              <a:rPr lang="en-US" sz="4800" dirty="0" smtClean="0">
                <a:latin typeface="Stencil" panose="040409050D0802020404" pitchFamily="82" charset="0"/>
              </a:rPr>
              <a:t> </a:t>
            </a:r>
            <a:r>
              <a:rPr lang="en-US" sz="4800" dirty="0">
                <a:latin typeface="Stencil" panose="040409050D0802020404" pitchFamily="82" charset="0"/>
              </a:rPr>
              <a:t>aids awareness and prevention </a:t>
            </a:r>
            <a:endParaRPr lang="en-IN" sz="4800" dirty="0">
              <a:latin typeface="Stencil" panose="040409050D0802020404" pitchFamily="82" charset="0"/>
            </a:endParaRPr>
          </a:p>
        </p:txBody>
      </p:sp>
      <p:pic>
        <p:nvPicPr>
          <p:cNvPr id="6" name="Picture Placeholder 5"/>
          <p:cNvPicPr>
            <a:picLocks noGrp="1" noChangeAspect="1"/>
          </p:cNvPicPr>
          <p:nvPr>
            <p:ph type="pic" idx="10"/>
          </p:nvPr>
        </p:nvPicPr>
        <p:blipFill rotWithShape="1">
          <a:blip r:embed="rId2">
            <a:extLst>
              <a:ext uri="{28A0092B-C50C-407E-A947-70E740481C1C}">
                <a14:useLocalDpi xmlns:a14="http://schemas.microsoft.com/office/drawing/2010/main" val="0"/>
              </a:ext>
            </a:extLst>
          </a:blip>
          <a:srcRect l="-517" t="-3527" r="51032" b="3527"/>
          <a:stretch/>
        </p:blipFill>
        <p:spPr>
          <a:xfrm>
            <a:off x="0" y="-148943"/>
            <a:ext cx="4023360" cy="4894680"/>
          </a:xfrm>
        </p:spPr>
      </p:pic>
      <p:pic>
        <p:nvPicPr>
          <p:cNvPr id="11" name="Picture Placeholder 10"/>
          <p:cNvPicPr>
            <a:picLocks noGrp="1" noChangeAspect="1"/>
          </p:cNvPicPr>
          <p:nvPr>
            <p:ph type="pic" idx="11"/>
          </p:nvPr>
        </p:nvPicPr>
        <p:blipFill rotWithShape="1">
          <a:blip r:embed="rId2">
            <a:extLst>
              <a:ext uri="{28A0092B-C50C-407E-A947-70E740481C1C}">
                <a14:useLocalDpi xmlns:a14="http://schemas.microsoft.com/office/drawing/2010/main" val="0"/>
              </a:ext>
            </a:extLst>
          </a:blip>
          <a:srcRect l="49975" t="-814" r="-1787" b="814"/>
          <a:stretch/>
        </p:blipFill>
        <p:spPr>
          <a:xfrm>
            <a:off x="8284550" y="0"/>
            <a:ext cx="4066289" cy="4716000"/>
          </a:xfrm>
        </p:spPr>
      </p:pic>
      <p:sp>
        <p:nvSpPr>
          <p:cNvPr id="3" name="Subtitle 2"/>
          <p:cNvSpPr>
            <a:spLocks noGrp="1"/>
          </p:cNvSpPr>
          <p:nvPr>
            <p:ph type="subTitle" idx="1"/>
          </p:nvPr>
        </p:nvSpPr>
        <p:spPr>
          <a:xfrm>
            <a:off x="5732172" y="6375957"/>
            <a:ext cx="11125200" cy="571500"/>
          </a:xfrm>
        </p:spPr>
        <p:txBody>
          <a:bodyPr/>
          <a:lstStyle/>
          <a:p>
            <a:r>
              <a:rPr lang="en-US" dirty="0" smtClean="0">
                <a:latin typeface="Stencil" panose="040409050D0802020404" pitchFamily="82" charset="0"/>
              </a:rPr>
              <a:t>By </a:t>
            </a:r>
            <a:r>
              <a:rPr lang="en-US" dirty="0" err="1" smtClean="0">
                <a:latin typeface="Stencil" panose="040409050D0802020404" pitchFamily="82" charset="0"/>
              </a:rPr>
              <a:t>kavya.kv</a:t>
            </a:r>
            <a:endParaRPr lang="en-US" dirty="0">
              <a:latin typeface="Stencil" panose="040409050D0802020404" pitchFamily="82" charset="0"/>
            </a:endParaRPr>
          </a:p>
        </p:txBody>
      </p:sp>
      <p:sp>
        <p:nvSpPr>
          <p:cNvPr id="14" name="AutoShape 2" descr="Hiv aids Vector Art Stock Images | Depositphot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371" y="1332750"/>
            <a:ext cx="3608962" cy="3194123"/>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15881" t="29672" r="11469" b="37465"/>
          <a:stretch/>
        </p:blipFill>
        <p:spPr>
          <a:xfrm>
            <a:off x="4447504" y="87541"/>
            <a:ext cx="3296992" cy="1118166"/>
          </a:xfrm>
          <a:prstGeom prst="rect">
            <a:avLst/>
          </a:prstGeom>
        </p:spPr>
      </p:pic>
      <p:pic>
        <p:nvPicPr>
          <p:cNvPr id="4" name="Picture 3"/>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155575" y="5827080"/>
            <a:ext cx="2759903" cy="929190"/>
          </a:xfrm>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5455"/>
          <a:stretch/>
        </p:blipFill>
        <p:spPr>
          <a:xfrm>
            <a:off x="334850" y="128789"/>
            <a:ext cx="11538934" cy="6413678"/>
          </a:xfrm>
          <a:prstGeom prst="rect">
            <a:avLst/>
          </a:prstGeom>
        </p:spPr>
        <p:style>
          <a:lnRef idx="3">
            <a:schemeClr val="lt1"/>
          </a:lnRef>
          <a:fillRef idx="1">
            <a:schemeClr val="accent2"/>
          </a:fillRef>
          <a:effectRef idx="1">
            <a:schemeClr val="accent2"/>
          </a:effectRef>
          <a:fontRef idx="minor">
            <a:schemeClr val="lt1"/>
          </a:fontRef>
        </p:style>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6585" t="32300" r="10624" b="37088"/>
          <a:stretch/>
        </p:blipFill>
        <p:spPr>
          <a:xfrm>
            <a:off x="9437173" y="128789"/>
            <a:ext cx="2436611" cy="768216"/>
          </a:xfrm>
          <a:prstGeom prst="rect">
            <a:avLst/>
          </a:prstGeom>
        </p:spPr>
      </p:pic>
    </p:spTree>
    <p:extLst>
      <p:ext uri="{BB962C8B-B14F-4D97-AF65-F5344CB8AC3E}">
        <p14:creationId xmlns:p14="http://schemas.microsoft.com/office/powerpoint/2010/main" val="256224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03797"/>
            <a:ext cx="11023242" cy="4876197"/>
          </a:xfrm>
        </p:spPr>
        <p:txBody>
          <a:bodyPr>
            <a:normAutofit/>
          </a:bodyPr>
          <a:lstStyle/>
          <a:p>
            <a:r>
              <a:rPr lang="en-US" sz="2400" dirty="0">
                <a:solidFill>
                  <a:srgbClr val="075E92"/>
                </a:solidFill>
                <a:latin typeface="Algerian" panose="04020705040A02060702" pitchFamily="82" charset="0"/>
              </a:rPr>
              <a:t>In this stage, the virus still multiplies, but at very low levels. People in this stage may not feel sick or have any symptoms. This stage is also called chronic HIV infection.</a:t>
            </a:r>
          </a:p>
          <a:p>
            <a:r>
              <a:rPr lang="en-US" sz="2400" dirty="0">
                <a:solidFill>
                  <a:srgbClr val="075E92"/>
                </a:solidFill>
                <a:latin typeface="Algerian" panose="04020705040A02060702" pitchFamily="82" charset="0"/>
              </a:rPr>
              <a:t>Without HIV treatment, people can stay in this stage for 10 or 15 years, but some move through this stage faster.</a:t>
            </a:r>
          </a:p>
          <a:p>
            <a:r>
              <a:rPr lang="en-US" sz="2400" dirty="0">
                <a:solidFill>
                  <a:srgbClr val="075E92"/>
                </a:solidFill>
                <a:latin typeface="Algerian" panose="04020705040A02060702" pitchFamily="82" charset="0"/>
              </a:rPr>
              <a:t>If you take HIV medicine exactly as prescribed and get and keep an undetectable viral load, you can live and long and healthy life and will not transmit HIV to your HIV-negative partners through sex.</a:t>
            </a:r>
          </a:p>
          <a:p>
            <a:r>
              <a:rPr lang="en-US" sz="2400" dirty="0">
                <a:solidFill>
                  <a:srgbClr val="075E92"/>
                </a:solidFill>
                <a:latin typeface="Algerian" panose="04020705040A02060702" pitchFamily="82" charset="0"/>
              </a:rPr>
              <a:t>But if your viral load is detectable, you </a:t>
            </a:r>
            <a:r>
              <a:rPr lang="en-US" sz="2400" i="1" dirty="0">
                <a:solidFill>
                  <a:srgbClr val="075E92"/>
                </a:solidFill>
                <a:latin typeface="Algerian" panose="04020705040A02060702" pitchFamily="82" charset="0"/>
              </a:rPr>
              <a:t>can</a:t>
            </a:r>
            <a:r>
              <a:rPr lang="en-US" sz="2400" dirty="0">
                <a:solidFill>
                  <a:srgbClr val="075E92"/>
                </a:solidFill>
                <a:latin typeface="Algerian" panose="04020705040A02060702" pitchFamily="82" charset="0"/>
              </a:rPr>
              <a:t> transmit HIV during this stage, even when you have no symptoms. It’s important to see your health care provider regularly to get your viral load checked.</a:t>
            </a:r>
          </a:p>
          <a:p>
            <a:endParaRPr lang="en-US" sz="2400" dirty="0">
              <a:solidFill>
                <a:srgbClr val="075E92"/>
              </a:solidFill>
              <a:latin typeface="Algerian" panose="04020705040A02060702" pitchFamily="82" charset="0"/>
            </a:endParaRPr>
          </a:p>
        </p:txBody>
      </p:sp>
      <p:sp>
        <p:nvSpPr>
          <p:cNvPr id="4" name="Title 3"/>
          <p:cNvSpPr>
            <a:spLocks noGrp="1"/>
          </p:cNvSpPr>
          <p:nvPr>
            <p:ph type="title"/>
          </p:nvPr>
        </p:nvSpPr>
        <p:spPr>
          <a:xfrm>
            <a:off x="916546" y="545429"/>
            <a:ext cx="10515600" cy="1325563"/>
          </a:xfrm>
        </p:spPr>
        <p:txBody>
          <a:bodyPr>
            <a:normAutofit fontScale="90000"/>
          </a:bodyPr>
          <a:lstStyle/>
          <a:p>
            <a:r>
              <a:rPr lang="en-IN" sz="5400" b="1" dirty="0">
                <a:solidFill>
                  <a:srgbClr val="657F14"/>
                </a:solidFill>
                <a:latin typeface="Algerian" panose="04020705040A02060702" pitchFamily="82" charset="0"/>
              </a:rPr>
              <a:t>Clinical Latency</a:t>
            </a:r>
            <a:r>
              <a:rPr lang="en-IN" b="1" dirty="0"/>
              <a:t/>
            </a:r>
            <a:br>
              <a:rPr lang="en-IN" b="1" dirty="0"/>
            </a:br>
            <a:endParaRPr lang="en-IN" b="1" dirty="0">
              <a:solidFill>
                <a:srgbClr val="657F14"/>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6585" t="32300" r="10624" b="37088"/>
          <a:stretch/>
        </p:blipFill>
        <p:spPr>
          <a:xfrm>
            <a:off x="9755389" y="120427"/>
            <a:ext cx="2436611" cy="768216"/>
          </a:xfrm>
          <a:prstGeom prst="rect">
            <a:avLst/>
          </a:prstGeom>
        </p:spPr>
      </p:pic>
    </p:spTree>
    <p:extLst>
      <p:ext uri="{BB962C8B-B14F-4D97-AF65-F5344CB8AC3E}">
        <p14:creationId xmlns:p14="http://schemas.microsoft.com/office/powerpoint/2010/main" val="99386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62885" y="656822"/>
            <a:ext cx="11329115" cy="2062103"/>
          </a:xfrm>
          <a:prstGeom prst="rect">
            <a:avLst/>
          </a:prstGeom>
        </p:spPr>
        <p:txBody>
          <a:bodyPr wrap="square">
            <a:spAutoFit/>
          </a:bodyPr>
          <a:lstStyle/>
          <a:p>
            <a:r>
              <a:rPr lang="en-US" sz="3200" b="1" dirty="0">
                <a:solidFill>
                  <a:srgbClr val="D13105"/>
                </a:solidFill>
                <a:latin typeface="Algerian" panose="04020705040A02060702" pitchFamily="82" charset="0"/>
              </a:rPr>
              <a:t>Don’t assume you have HIV just because you have any of these symptoms—they can be similar to those caused by other illnesses. But if you think you may have been exposed to HIV, get an HIV test.</a:t>
            </a:r>
            <a:endParaRPr lang="en-IN" sz="3200" b="1" dirty="0">
              <a:solidFill>
                <a:srgbClr val="D13105"/>
              </a:solidFill>
              <a:latin typeface="Algerian" panose="04020705040A02060702" pitchFamily="82" charset="0"/>
            </a:endParaRPr>
          </a:p>
        </p:txBody>
      </p:sp>
      <p:sp>
        <p:nvSpPr>
          <p:cNvPr id="6" name="Explosion 2 5"/>
          <p:cNvSpPr/>
          <p:nvPr/>
        </p:nvSpPr>
        <p:spPr>
          <a:xfrm>
            <a:off x="-708338" y="-309093"/>
            <a:ext cx="1661375" cy="96591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Explosion 2 6"/>
          <p:cNvSpPr/>
          <p:nvPr/>
        </p:nvSpPr>
        <p:spPr>
          <a:xfrm>
            <a:off x="11354873" y="5840569"/>
            <a:ext cx="1674253" cy="128788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527" y="2718925"/>
            <a:ext cx="7244627" cy="3565965"/>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6585" t="32300" r="10624" b="37088"/>
          <a:stretch/>
        </p:blipFill>
        <p:spPr>
          <a:xfrm>
            <a:off x="9839459" y="0"/>
            <a:ext cx="2352541" cy="741710"/>
          </a:xfrm>
          <a:prstGeom prst="rect">
            <a:avLst/>
          </a:prstGeom>
        </p:spPr>
      </p:pic>
    </p:spTree>
    <p:extLst>
      <p:ext uri="{BB962C8B-B14F-4D97-AF65-F5344CB8AC3E}">
        <p14:creationId xmlns:p14="http://schemas.microsoft.com/office/powerpoint/2010/main" val="3396391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3189" b="1767"/>
          <a:stretch/>
        </p:blipFill>
        <p:spPr>
          <a:xfrm>
            <a:off x="845712" y="242093"/>
            <a:ext cx="11346288" cy="6139388"/>
          </a:xfrm>
          <a:prstGeom prst="flowChartProcess">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585" t="32300" r="10624" b="37088"/>
          <a:stretch/>
        </p:blipFill>
        <p:spPr>
          <a:xfrm>
            <a:off x="9755389" y="120427"/>
            <a:ext cx="2436611" cy="768216"/>
          </a:xfrm>
          <a:prstGeom prst="rect">
            <a:avLst/>
          </a:prstGeom>
        </p:spPr>
      </p:pic>
    </p:spTree>
    <p:extLst>
      <p:ext uri="{BB962C8B-B14F-4D97-AF65-F5344CB8AC3E}">
        <p14:creationId xmlns:p14="http://schemas.microsoft.com/office/powerpoint/2010/main" val="188956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1874320" cy="6658376"/>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585" t="32300" r="10624" b="37088"/>
          <a:stretch/>
        </p:blipFill>
        <p:spPr>
          <a:xfrm>
            <a:off x="9755389" y="120427"/>
            <a:ext cx="2436611" cy="768216"/>
          </a:xfrm>
          <a:prstGeom prst="rect">
            <a:avLst/>
          </a:prstGeom>
        </p:spPr>
      </p:pic>
    </p:spTree>
    <p:extLst>
      <p:ext uri="{BB962C8B-B14F-4D97-AF65-F5344CB8AC3E}">
        <p14:creationId xmlns:p14="http://schemas.microsoft.com/office/powerpoint/2010/main" val="233693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00731"/>
            <a:ext cx="10515600" cy="1325563"/>
          </a:xfrm>
        </p:spPr>
        <p:txBody>
          <a:bodyPr/>
          <a:lstStyle/>
          <a:p>
            <a:r>
              <a:rPr lang="en-US" b="1" dirty="0">
                <a:solidFill>
                  <a:srgbClr val="000000"/>
                </a:solidFill>
                <a:latin typeface="Algerian" panose="04020705040A02060702" pitchFamily="82" charset="0"/>
                <a:cs typeface="Arial" panose="020B0604020202020204" pitchFamily="34" charset="0"/>
              </a:rPr>
              <a:t>AIDS Symptoms</a:t>
            </a:r>
          </a:p>
        </p:txBody>
      </p:sp>
      <p:sp>
        <p:nvSpPr>
          <p:cNvPr id="7" name="Rectangle 6"/>
          <p:cNvSpPr/>
          <p:nvPr/>
        </p:nvSpPr>
        <p:spPr>
          <a:xfrm>
            <a:off x="561003" y="1339402"/>
            <a:ext cx="11073170" cy="6186309"/>
          </a:xfrm>
          <a:prstGeom prst="rect">
            <a:avLst/>
          </a:prstGeom>
        </p:spPr>
        <p:txBody>
          <a:bodyPr wrap="square">
            <a:spAutoFit/>
          </a:bodyPr>
          <a:lstStyle/>
          <a:p>
            <a:r>
              <a:rPr lang="en-US" dirty="0" smtClean="0">
                <a:latin typeface="Algerian" panose="04020705040A02060702" pitchFamily="82" charset="0"/>
              </a:rPr>
              <a:t>The </a:t>
            </a:r>
            <a:r>
              <a:rPr lang="en-US" dirty="0">
                <a:latin typeface="Algerian" panose="04020705040A02060702" pitchFamily="82" charset="0"/>
              </a:rPr>
              <a:t>final stage of an HIV infection is AIDS, which occurs </a:t>
            </a:r>
            <a:r>
              <a:rPr lang="en-US" dirty="0" smtClean="0">
                <a:latin typeface="Algerian" panose="04020705040A02060702" pitchFamily="82" charset="0"/>
              </a:rPr>
              <a:t>when</a:t>
            </a:r>
            <a:r>
              <a:rPr lang="en-US" dirty="0">
                <a:latin typeface="Algerian" panose="04020705040A02060702" pitchFamily="82" charset="0"/>
              </a:rPr>
              <a:t> the immune system is severely damaged</a:t>
            </a:r>
            <a:r>
              <a:rPr lang="en-US" dirty="0" smtClean="0">
                <a:latin typeface="Algerian" panose="04020705040A02060702" pitchFamily="82" charset="0"/>
              </a:rPr>
              <a:t>.</a:t>
            </a:r>
          </a:p>
          <a:p>
            <a:r>
              <a:rPr lang="en-US" dirty="0">
                <a:latin typeface="Algerian" panose="04020705040A02060702" pitchFamily="82" charset="0"/>
              </a:rPr>
              <a:t>Rapid weight loss.</a:t>
            </a:r>
          </a:p>
          <a:p>
            <a:r>
              <a:rPr lang="en-US" dirty="0">
                <a:latin typeface="Algerian" panose="04020705040A02060702" pitchFamily="82" charset="0"/>
              </a:rPr>
              <a:t>Recurring fever.</a:t>
            </a:r>
          </a:p>
          <a:p>
            <a:r>
              <a:rPr lang="en-US" dirty="0">
                <a:latin typeface="Algerian" panose="04020705040A02060702" pitchFamily="82" charset="0"/>
              </a:rPr>
              <a:t>Profuse night sweats.</a:t>
            </a:r>
          </a:p>
          <a:p>
            <a:r>
              <a:rPr lang="en-US" dirty="0">
                <a:latin typeface="Algerian" panose="04020705040A02060702" pitchFamily="82" charset="0"/>
              </a:rPr>
              <a:t>Pronounced fatigue and weakness.</a:t>
            </a:r>
          </a:p>
          <a:p>
            <a:r>
              <a:rPr lang="en-US" dirty="0">
                <a:latin typeface="Algerian" panose="04020705040A02060702" pitchFamily="82" charset="0"/>
              </a:rPr>
              <a:t>Prolonged swollen lymph glands.</a:t>
            </a:r>
          </a:p>
          <a:p>
            <a:r>
              <a:rPr lang="en-US" dirty="0">
                <a:latin typeface="Algerian" panose="04020705040A02060702" pitchFamily="82" charset="0"/>
              </a:rPr>
              <a:t>Chronic diarrhea, which lasts more than a week.</a:t>
            </a:r>
          </a:p>
          <a:p>
            <a:r>
              <a:rPr lang="en-US" dirty="0">
                <a:latin typeface="Algerian" panose="04020705040A02060702" pitchFamily="82" charset="0"/>
              </a:rPr>
              <a:t>Sores that develop in the mucous membranes of the mouth, anus, or </a:t>
            </a:r>
            <a:r>
              <a:rPr lang="en-US" dirty="0" smtClean="0">
                <a:latin typeface="Algerian" panose="04020705040A02060702" pitchFamily="82" charset="0"/>
              </a:rPr>
              <a:t>genitals</a:t>
            </a:r>
          </a:p>
          <a:p>
            <a:r>
              <a:rPr lang="en-US" dirty="0">
                <a:latin typeface="Algerian" panose="04020705040A02060702" pitchFamily="82" charset="0"/>
              </a:rPr>
              <a:t>Blotches (red, brown, pink, or purplish) on the skin, under the skin, or inside the mouth, nose, or eyelids</a:t>
            </a:r>
          </a:p>
          <a:p>
            <a:r>
              <a:rPr lang="en-US" dirty="0">
                <a:latin typeface="Algerian" panose="04020705040A02060702" pitchFamily="82" charset="0"/>
              </a:rPr>
              <a:t>Neurological issues, </a:t>
            </a:r>
            <a:r>
              <a:rPr lang="en-US" dirty="0" smtClean="0">
                <a:latin typeface="Algerian" panose="04020705040A02060702" pitchFamily="82" charset="0"/>
              </a:rPr>
              <a:t>including memory loss and </a:t>
            </a:r>
            <a:r>
              <a:rPr lang="en-US" dirty="0">
                <a:latin typeface="Algerian" panose="04020705040A02060702" pitchFamily="82" charset="0"/>
              </a:rPr>
              <a:t>depression</a:t>
            </a:r>
          </a:p>
          <a:p>
            <a:r>
              <a:rPr lang="en-US" dirty="0">
                <a:latin typeface="Algerian" panose="04020705040A02060702" pitchFamily="82" charset="0"/>
              </a:rPr>
              <a:t>Many of these symptoms, particularly those that are severe, may be related to other opportunistic infections that develop due to the weakened immune system</a:t>
            </a:r>
            <a:r>
              <a:rPr lang="en-US" dirty="0" smtClean="0">
                <a:latin typeface="Algerian" panose="04020705040A02060702" pitchFamily="82" charset="0"/>
              </a:rPr>
              <a:t>.</a:t>
            </a:r>
          </a:p>
          <a:p>
            <a:pPr lvl="0" eaLnBrk="0" fontAlgn="base" hangingPunct="0">
              <a:spcBef>
                <a:spcPct val="0"/>
              </a:spcBef>
              <a:spcAft>
                <a:spcPct val="0"/>
              </a:spcAft>
            </a:pPr>
            <a:r>
              <a:rPr lang="kn-IN" dirty="0">
                <a:solidFill>
                  <a:srgbClr val="202124"/>
                </a:solidFill>
                <a:latin typeface="Algerian" panose="04020705040A02060702" pitchFamily="82" charset="0"/>
              </a:rPr>
              <a:t>HIV </a:t>
            </a:r>
            <a:r>
              <a:rPr lang="kn-IN" dirty="0">
                <a:solidFill>
                  <a:srgbClr val="202124"/>
                </a:solidFill>
                <a:latin typeface="Arial Black" panose="020B0A04020102020204" pitchFamily="34" charset="0"/>
              </a:rPr>
              <a:t>ಗೆ ಯಾವುದೇ ಚಿಕಿತ್ಸೆ ಇಲ್ಲ, ಆದರೆ ನೀವು</a:t>
            </a:r>
            <a:endParaRPr lang="en-US" dirty="0">
              <a:solidFill>
                <a:srgbClr val="202124"/>
              </a:solidFill>
              <a:latin typeface="Arial Black" panose="020B0A04020102020204" pitchFamily="34" charset="0"/>
              <a:cs typeface="Tunga"/>
            </a:endParaRPr>
          </a:p>
          <a:p>
            <a:pPr lvl="0" eaLnBrk="0" fontAlgn="base" hangingPunct="0">
              <a:spcBef>
                <a:spcPct val="0"/>
              </a:spcBef>
              <a:spcAft>
                <a:spcPct val="0"/>
              </a:spcAft>
            </a:pPr>
            <a:r>
              <a:rPr lang="kn-IN" dirty="0">
                <a:solidFill>
                  <a:srgbClr val="202124"/>
                </a:solidFill>
                <a:latin typeface="Arial Black" panose="020B0A04020102020204" pitchFamily="34" charset="0"/>
              </a:rPr>
              <a:t> HIV ಚಿಕಿತ್ಸೆಯಿಂದ ಅದನ್ನು ನಿಯಂತ್ರಿಸಬಹುದು. </a:t>
            </a:r>
            <a:endParaRPr lang="en-US" dirty="0">
              <a:solidFill>
                <a:srgbClr val="202124"/>
              </a:solidFill>
              <a:latin typeface="Arial Black" panose="020B0A04020102020204" pitchFamily="34" charset="0"/>
              <a:cs typeface="Tunga"/>
            </a:endParaRPr>
          </a:p>
          <a:p>
            <a:pPr lvl="0" eaLnBrk="0" fontAlgn="base" hangingPunct="0">
              <a:spcBef>
                <a:spcPct val="0"/>
              </a:spcBef>
              <a:spcAft>
                <a:spcPct val="0"/>
              </a:spcAft>
            </a:pPr>
            <a:r>
              <a:rPr lang="kn-IN" dirty="0">
                <a:solidFill>
                  <a:srgbClr val="202124"/>
                </a:solidFill>
                <a:latin typeface="Arial Black" panose="020B0A04020102020204" pitchFamily="34" charset="0"/>
              </a:rPr>
              <a:t>ಹೆಚ್ಚಿನ ಜನರು ಆರು ತಿಂಗಳೊಳಗೆ </a:t>
            </a:r>
            <a:r>
              <a:rPr lang="kn-IN" dirty="0" smtClean="0">
                <a:solidFill>
                  <a:srgbClr val="202124"/>
                </a:solidFill>
                <a:latin typeface="Arial Black" panose="020B0A04020102020204" pitchFamily="34" charset="0"/>
              </a:rPr>
              <a:t>ವೈರಸ್ನಿಯಂತ್ರಣಕ್ಕೆ </a:t>
            </a:r>
            <a:r>
              <a:rPr lang="kn-IN" dirty="0">
                <a:solidFill>
                  <a:srgbClr val="202124"/>
                </a:solidFill>
                <a:latin typeface="Arial Black" panose="020B0A04020102020204" pitchFamily="34" charset="0"/>
              </a:rPr>
              <a:t>ಬರಬಹುದು. </a:t>
            </a:r>
            <a:r>
              <a:rPr lang="kn-IN" dirty="0" smtClean="0">
                <a:solidFill>
                  <a:srgbClr val="202124"/>
                </a:solidFill>
                <a:latin typeface="Arial Black" panose="020B0A04020102020204" pitchFamily="34" charset="0"/>
              </a:rPr>
              <a:t>HIV </a:t>
            </a:r>
            <a:r>
              <a:rPr lang="kn-IN" dirty="0">
                <a:solidFill>
                  <a:srgbClr val="202124"/>
                </a:solidFill>
                <a:latin typeface="Arial Black" panose="020B0A04020102020204" pitchFamily="34" charset="0"/>
              </a:rPr>
              <a:t>ಚಿಕಿತ್ಸೆಯು </a:t>
            </a:r>
            <a:r>
              <a:rPr lang="kn-IN" dirty="0" smtClean="0">
                <a:solidFill>
                  <a:srgbClr val="202124"/>
                </a:solidFill>
                <a:latin typeface="Arial Black" panose="020B0A04020102020204" pitchFamily="34" charset="0"/>
              </a:rPr>
              <a:t>ಇತರಲೈಂಗಿಕವಾಗಿ </a:t>
            </a:r>
            <a:r>
              <a:rPr lang="kn-IN" dirty="0">
                <a:solidFill>
                  <a:srgbClr val="202124"/>
                </a:solidFill>
                <a:latin typeface="Arial Black" panose="020B0A04020102020204" pitchFamily="34" charset="0"/>
              </a:rPr>
              <a:t>ಹರಡುವ ರೋಗಗಳ </a:t>
            </a:r>
            <a:r>
              <a:rPr lang="kn-IN" dirty="0" smtClean="0">
                <a:solidFill>
                  <a:srgbClr val="202124"/>
                </a:solidFill>
                <a:latin typeface="Arial Black" panose="020B0A04020102020204" pitchFamily="34" charset="0"/>
              </a:rPr>
              <a:t>ಹರಡುವಿಕೆಯನ್ನು </a:t>
            </a:r>
            <a:r>
              <a:rPr lang="kn-IN" dirty="0">
                <a:solidFill>
                  <a:srgbClr val="202124"/>
                </a:solidFill>
                <a:latin typeface="Arial Black" panose="020B0A04020102020204" pitchFamily="34" charset="0"/>
              </a:rPr>
              <a:t>ತಡೆಯುವುದಿಲ್ಲ</a:t>
            </a:r>
            <a:r>
              <a:rPr lang="kn-IN" sz="1000" dirty="0">
                <a:latin typeface="Arial Black" panose="020B0A04020102020204" pitchFamily="34" charset="0"/>
              </a:rPr>
              <a:t> </a:t>
            </a:r>
            <a:endParaRPr lang="en-US" sz="1400" dirty="0">
              <a:latin typeface="Arial Black" panose="020B0A04020102020204" pitchFamily="34" charset="0"/>
            </a:endParaRPr>
          </a:p>
          <a:p>
            <a:endParaRPr lang="en-US" dirty="0" smtClean="0">
              <a:latin typeface="Algerian" panose="04020705040A02060702" pitchFamily="82" charset="0"/>
            </a:endParaRPr>
          </a:p>
          <a:p>
            <a:endParaRPr lang="en-US" dirty="0">
              <a:latin typeface="Algerian" panose="04020705040A02060702" pitchFamily="82" charset="0"/>
            </a:endParaRPr>
          </a:p>
          <a:p>
            <a:endParaRPr lang="en-US" dirty="0">
              <a:latin typeface="Algerian" panose="04020705040A02060702" pitchFamily="82" charset="0"/>
            </a:endParaRPr>
          </a:p>
          <a:p>
            <a:r>
              <a:rPr lang="en-US" dirty="0">
                <a:solidFill>
                  <a:srgbClr val="333333"/>
                </a:solidFill>
                <a:latin typeface="Algerian" panose="04020705040A02060702" pitchFamily="82" charset="0"/>
              </a:rPr>
              <a:t> </a:t>
            </a:r>
            <a:endParaRPr lang="en-US" b="0" i="0" dirty="0">
              <a:solidFill>
                <a:srgbClr val="333333"/>
              </a:solidFill>
              <a:effectLst/>
              <a:latin typeface="Algerian" panose="04020705040A02060702" pitchFamily="82" charset="0"/>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6585" t="32300" r="10624" b="37088"/>
          <a:stretch/>
        </p:blipFill>
        <p:spPr>
          <a:xfrm>
            <a:off x="9755389" y="120427"/>
            <a:ext cx="2436611" cy="768216"/>
          </a:xfrm>
          <a:prstGeom prst="rect">
            <a:avLst/>
          </a:prstGeom>
        </p:spPr>
      </p:pic>
    </p:spTree>
    <p:extLst>
      <p:ext uri="{BB962C8B-B14F-4D97-AF65-F5344CB8AC3E}">
        <p14:creationId xmlns:p14="http://schemas.microsoft.com/office/powerpoint/2010/main" val="215299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4095" y="2343954"/>
            <a:ext cx="10200068" cy="2215991"/>
          </a:xfrm>
          <a:prstGeom prst="rect">
            <a:avLst/>
          </a:prstGeom>
        </p:spPr>
        <p:txBody>
          <a:bodyPr wrap="square">
            <a:spAutoFit/>
          </a:bodyPr>
          <a:lstStyle/>
          <a:p>
            <a:r>
              <a:rPr lang="en-US" sz="13800" dirty="0" smtClean="0">
                <a:latin typeface="Algerian" panose="04020705040A02060702" pitchFamily="82" charset="0"/>
              </a:rPr>
              <a:t>Thank  you</a:t>
            </a:r>
            <a:endParaRPr lang="en-IN" sz="13800" dirty="0">
              <a:latin typeface="Algerian" panose="04020705040A02060702" pitchFamily="82" charset="0"/>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6585" t="32300" r="10624" b="37088"/>
          <a:stretch/>
        </p:blipFill>
        <p:spPr>
          <a:xfrm>
            <a:off x="7285150" y="-38637"/>
            <a:ext cx="4795729" cy="1512000"/>
          </a:xfrm>
          <a:prstGeom prst="rect">
            <a:avLst/>
          </a:prstGeom>
        </p:spPr>
      </p:pic>
    </p:spTree>
    <p:extLst>
      <p:ext uri="{BB962C8B-B14F-4D97-AF65-F5344CB8AC3E}">
        <p14:creationId xmlns:p14="http://schemas.microsoft.com/office/powerpoint/2010/main" val="383568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5399"/>
            <a:ext cx="10515600" cy="1845525"/>
          </a:xfrm>
        </p:spPr>
        <p:txBody>
          <a:bodyPr>
            <a:noAutofit/>
          </a:bodyPr>
          <a:lstStyle/>
          <a:p>
            <a:r>
              <a:rPr lang="en-US" sz="4000" dirty="0">
                <a:solidFill>
                  <a:srgbClr val="657F14"/>
                </a:solidFill>
                <a:latin typeface="Algerian" panose="04020705040A02060702" pitchFamily="82" charset="0"/>
              </a:rPr>
              <a:t>what is the difference between </a:t>
            </a:r>
            <a:r>
              <a:rPr lang="en-US" sz="4000" dirty="0" err="1">
                <a:solidFill>
                  <a:srgbClr val="657F14"/>
                </a:solidFill>
                <a:latin typeface="Algerian" panose="04020705040A02060702" pitchFamily="82" charset="0"/>
              </a:rPr>
              <a:t>hiv</a:t>
            </a:r>
            <a:r>
              <a:rPr lang="en-US" sz="4000" dirty="0">
                <a:solidFill>
                  <a:srgbClr val="657F14"/>
                </a:solidFill>
                <a:latin typeface="Algerian" panose="04020705040A02060702" pitchFamily="82" charset="0"/>
              </a:rPr>
              <a:t> and aids?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0331" y="1825625"/>
            <a:ext cx="4351338" cy="4351338"/>
          </a:xfrm>
        </p:spPr>
      </p:pic>
      <p:sp>
        <p:nvSpPr>
          <p:cNvPr id="5" name="Rectangle 4"/>
          <p:cNvSpPr/>
          <p:nvPr/>
        </p:nvSpPr>
        <p:spPr>
          <a:xfrm>
            <a:off x="715850" y="978940"/>
            <a:ext cx="10469451" cy="604470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6585" t="32300" r="10624" b="37088"/>
          <a:stretch/>
        </p:blipFill>
        <p:spPr>
          <a:xfrm>
            <a:off x="9737144" y="36088"/>
            <a:ext cx="2436611" cy="768216"/>
          </a:xfrm>
          <a:prstGeom prst="rect">
            <a:avLst/>
          </a:prstGeom>
        </p:spPr>
      </p:pic>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38648" y="365125"/>
            <a:ext cx="9615152" cy="1325563"/>
          </a:xfrm>
        </p:spPr>
        <p:txBody>
          <a:bodyPr/>
          <a:lstStyle/>
          <a:p>
            <a:r>
              <a:rPr lang="en-IN" b="1" dirty="0">
                <a:solidFill>
                  <a:srgbClr val="657F14"/>
                </a:solidFill>
                <a:latin typeface="Algerian" panose="04020705040A02060702" pitchFamily="82" charset="0"/>
              </a:rPr>
              <a:t>What HIV means?</a:t>
            </a:r>
          </a:p>
        </p:txBody>
      </p:sp>
      <p:sp>
        <p:nvSpPr>
          <p:cNvPr id="3" name="Content Placeholder 2"/>
          <p:cNvSpPr>
            <a:spLocks noGrp="1"/>
          </p:cNvSpPr>
          <p:nvPr>
            <p:ph sz="half" idx="1"/>
          </p:nvPr>
        </p:nvSpPr>
        <p:spPr>
          <a:xfrm>
            <a:off x="1738648" y="1275010"/>
            <a:ext cx="8485123" cy="4595890"/>
          </a:xfrm>
        </p:spPr>
        <p:txBody>
          <a:bodyPr>
            <a:normAutofit/>
          </a:bodyPr>
          <a:lstStyle/>
          <a:p>
            <a:pPr marL="45720" indent="0">
              <a:buNone/>
            </a:pPr>
            <a:r>
              <a:rPr lang="en-US" sz="2400" b="1" dirty="0">
                <a:solidFill>
                  <a:srgbClr val="FF0000"/>
                </a:solidFill>
              </a:rPr>
              <a:t>HIV (human immunodeficiency virus) is a virus that attacks the body's immune </a:t>
            </a:r>
            <a:r>
              <a:rPr lang="en-US" sz="2400" b="1" dirty="0" smtClean="0">
                <a:solidFill>
                  <a:srgbClr val="FF0000"/>
                </a:solidFill>
              </a:rPr>
              <a:t>system</a:t>
            </a:r>
          </a:p>
          <a:p>
            <a:pPr marL="45720" indent="0">
              <a:buNone/>
            </a:pPr>
            <a:endParaRPr lang="en-US" sz="3200" b="1" dirty="0">
              <a:solidFill>
                <a:srgbClr val="FF0000"/>
              </a:solidFill>
            </a:endParaRPr>
          </a:p>
        </p:txBody>
      </p:sp>
      <p:sp>
        <p:nvSpPr>
          <p:cNvPr id="8" name="Rectangle 7"/>
          <p:cNvSpPr/>
          <p:nvPr/>
        </p:nvSpPr>
        <p:spPr>
          <a:xfrm>
            <a:off x="894990" y="2949262"/>
            <a:ext cx="10811906" cy="1754326"/>
          </a:xfrm>
          <a:prstGeom prst="rect">
            <a:avLst/>
          </a:prstGeom>
        </p:spPr>
        <p:txBody>
          <a:bodyPr wrap="square">
            <a:spAutoFit/>
          </a:bodyPr>
          <a:lstStyle/>
          <a:p>
            <a:r>
              <a:rPr lang="en-US" sz="3400" b="1" dirty="0">
                <a:solidFill>
                  <a:srgbClr val="657F14"/>
                </a:solidFill>
                <a:latin typeface="Algerian" panose="04020705040A02060702" pitchFamily="82" charset="0"/>
              </a:rPr>
              <a:t>What Is AIDS</a:t>
            </a:r>
            <a:r>
              <a:rPr lang="en-US" sz="3400" b="1" dirty="0" smtClean="0">
                <a:solidFill>
                  <a:srgbClr val="657F14"/>
                </a:solidFill>
                <a:latin typeface="Algerian" panose="04020705040A02060702" pitchFamily="82" charset="0"/>
              </a:rPr>
              <a:t>?</a:t>
            </a:r>
          </a:p>
          <a:p>
            <a:endParaRPr lang="en-US" sz="3400" b="1" dirty="0">
              <a:solidFill>
                <a:srgbClr val="657F14"/>
              </a:solidFill>
              <a:latin typeface="Algerian" panose="04020705040A02060702" pitchFamily="82" charset="0"/>
            </a:endParaRPr>
          </a:p>
          <a:p>
            <a:r>
              <a:rPr lang="en-US" sz="2000" b="1" dirty="0">
                <a:solidFill>
                  <a:srgbClr val="075E92"/>
                </a:solidFill>
              </a:rPr>
              <a:t>AIDS is the late stage of HIV infection that occurs when the body’s immune system </a:t>
            </a:r>
            <a:endParaRPr lang="en-US" sz="2000" b="1" dirty="0" smtClean="0">
              <a:solidFill>
                <a:srgbClr val="075E92"/>
              </a:solidFill>
            </a:endParaRPr>
          </a:p>
          <a:p>
            <a:r>
              <a:rPr lang="en-US" sz="2000" b="1" dirty="0" smtClean="0">
                <a:solidFill>
                  <a:srgbClr val="075E92"/>
                </a:solidFill>
              </a:rPr>
              <a:t>is </a:t>
            </a:r>
            <a:r>
              <a:rPr lang="en-US" sz="2000" b="1" dirty="0">
                <a:solidFill>
                  <a:srgbClr val="075E92"/>
                </a:solidFill>
              </a:rPr>
              <a:t>badly damaged because of the virus</a:t>
            </a:r>
            <a:r>
              <a:rPr lang="en-US" sz="2000" b="1" dirty="0"/>
              <a:t>.</a:t>
            </a:r>
            <a:endParaRPr lang="en-IN" sz="2000" b="1" dirty="0"/>
          </a:p>
        </p:txBody>
      </p:sp>
      <p:sp>
        <p:nvSpPr>
          <p:cNvPr id="16" name="Half Frame 15"/>
          <p:cNvSpPr/>
          <p:nvPr/>
        </p:nvSpPr>
        <p:spPr>
          <a:xfrm>
            <a:off x="422764" y="365125"/>
            <a:ext cx="4213630" cy="463639"/>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7" name="Half Frame 16"/>
          <p:cNvSpPr/>
          <p:nvPr/>
        </p:nvSpPr>
        <p:spPr>
          <a:xfrm>
            <a:off x="422764" y="365125"/>
            <a:ext cx="472226" cy="2769012"/>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8" name="Half Frame 17"/>
          <p:cNvSpPr/>
          <p:nvPr/>
        </p:nvSpPr>
        <p:spPr>
          <a:xfrm rot="10800000">
            <a:off x="10461938" y="3134137"/>
            <a:ext cx="412124" cy="2202287"/>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Half Frame 18"/>
          <p:cNvSpPr/>
          <p:nvPr/>
        </p:nvSpPr>
        <p:spPr>
          <a:xfrm rot="10800000">
            <a:off x="8040709" y="4903381"/>
            <a:ext cx="2833353" cy="433044"/>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6585" t="32300" r="10624" b="37088"/>
          <a:stretch/>
        </p:blipFill>
        <p:spPr>
          <a:xfrm>
            <a:off x="9655756" y="343882"/>
            <a:ext cx="2436611" cy="768216"/>
          </a:xfrm>
          <a:prstGeom prst="rect">
            <a:avLst/>
          </a:prstGeom>
        </p:spPr>
      </p:pic>
    </p:spTree>
    <p:extLst>
      <p:ext uri="{BB962C8B-B14F-4D97-AF65-F5344CB8AC3E}">
        <p14:creationId xmlns:p14="http://schemas.microsoft.com/office/powerpoint/2010/main" val="13824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490" y="457200"/>
            <a:ext cx="9869510" cy="1143000"/>
          </a:xfrm>
        </p:spPr>
        <p:txBody>
          <a:bodyPr/>
          <a:lstStyle/>
          <a:p>
            <a:pPr marL="45720" indent="0"/>
            <a:r>
              <a:rPr lang="en-US" b="1" dirty="0">
                <a:solidFill>
                  <a:srgbClr val="657F14"/>
                </a:solidFill>
                <a:latin typeface="Algerian" panose="04020705040A02060702" pitchFamily="82" charset="0"/>
              </a:rPr>
              <a:t>How Do I Know If I Have HIV?</a:t>
            </a:r>
          </a:p>
        </p:txBody>
      </p:sp>
      <p:sp>
        <p:nvSpPr>
          <p:cNvPr id="5" name="Rectangle 4"/>
          <p:cNvSpPr/>
          <p:nvPr/>
        </p:nvSpPr>
        <p:spPr>
          <a:xfrm>
            <a:off x="4632426" y="3244334"/>
            <a:ext cx="184731" cy="369332"/>
          </a:xfrm>
          <a:prstGeom prst="rect">
            <a:avLst/>
          </a:prstGeom>
        </p:spPr>
        <p:txBody>
          <a:bodyPr wrap="none">
            <a:spAutoFit/>
          </a:bodyPr>
          <a:lstStyle/>
          <a:p>
            <a:endParaRPr lang="en-US" dirty="0"/>
          </a:p>
        </p:txBody>
      </p:sp>
      <p:sp>
        <p:nvSpPr>
          <p:cNvPr id="6" name="Rectangle 5"/>
          <p:cNvSpPr/>
          <p:nvPr/>
        </p:nvSpPr>
        <p:spPr>
          <a:xfrm>
            <a:off x="940158" y="1373603"/>
            <a:ext cx="9285667" cy="3416320"/>
          </a:xfrm>
          <a:prstGeom prst="rect">
            <a:avLst/>
          </a:prstGeom>
        </p:spPr>
        <p:txBody>
          <a:bodyPr wrap="square">
            <a:spAutoFit/>
          </a:bodyPr>
          <a:lstStyle/>
          <a:p>
            <a:r>
              <a:rPr lang="en-US" sz="2400" b="1" dirty="0">
                <a:solidFill>
                  <a:srgbClr val="075E92"/>
                </a:solidFill>
              </a:rPr>
              <a:t>The only way to know for sure if you have HIV is to get tested. Testing is relatively simple. You can ask your health care provider for an HIV test. Many medical clinics, substance abuse programs, community health centers, and hospitals offer them too</a:t>
            </a:r>
            <a:r>
              <a:rPr lang="en-US" sz="2400" b="1" dirty="0" smtClean="0">
                <a:solidFill>
                  <a:srgbClr val="075E92"/>
                </a:solidFill>
              </a:rPr>
              <a:t>.</a:t>
            </a:r>
          </a:p>
          <a:p>
            <a:r>
              <a:rPr lang="en-US" sz="2400" b="1" dirty="0">
                <a:solidFill>
                  <a:srgbClr val="075E92"/>
                </a:solidFill>
              </a:rPr>
              <a:t>HIV self-testing is also an option. Self-testing allows people to take an HIV test and find out their result in their own home or other private location. You can buy a self-test kit at a pharmacy or online. Some health departments or community-based organizations also provide self-test kits for a reduced cost or for free.</a:t>
            </a:r>
            <a:endParaRPr lang="en-IN" sz="2400" b="1" dirty="0">
              <a:solidFill>
                <a:srgbClr val="075E92"/>
              </a:solidFill>
            </a:endParaRPr>
          </a:p>
        </p:txBody>
      </p:sp>
      <p:sp>
        <p:nvSpPr>
          <p:cNvPr id="9" name="Flowchart: Process 8"/>
          <p:cNvSpPr/>
          <p:nvPr/>
        </p:nvSpPr>
        <p:spPr>
          <a:xfrm>
            <a:off x="0" y="0"/>
            <a:ext cx="12192000" cy="19734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lowchart: Decision 9"/>
          <p:cNvSpPr/>
          <p:nvPr/>
        </p:nvSpPr>
        <p:spPr>
          <a:xfrm>
            <a:off x="11688000" y="983409"/>
            <a:ext cx="1008000" cy="720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Flowchart: Decision 10"/>
          <p:cNvSpPr/>
          <p:nvPr/>
        </p:nvSpPr>
        <p:spPr>
          <a:xfrm>
            <a:off x="12192000" y="1028700"/>
            <a:ext cx="55808" cy="5312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Flowchart: Decision 11"/>
          <p:cNvSpPr/>
          <p:nvPr/>
        </p:nvSpPr>
        <p:spPr>
          <a:xfrm>
            <a:off x="11766997" y="3085824"/>
            <a:ext cx="850005" cy="69545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Flowchart: Decision 12"/>
          <p:cNvSpPr/>
          <p:nvPr/>
        </p:nvSpPr>
        <p:spPr>
          <a:xfrm>
            <a:off x="11696162" y="5118408"/>
            <a:ext cx="999838" cy="74148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Flowchart: Decision 13"/>
          <p:cNvSpPr/>
          <p:nvPr/>
        </p:nvSpPr>
        <p:spPr>
          <a:xfrm>
            <a:off x="-504000" y="653603"/>
            <a:ext cx="1008000" cy="720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Flowchart: Decision 14"/>
          <p:cNvSpPr/>
          <p:nvPr/>
        </p:nvSpPr>
        <p:spPr>
          <a:xfrm>
            <a:off x="-586412" y="2893666"/>
            <a:ext cx="1008000" cy="720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Flowchart: Decision 15"/>
          <p:cNvSpPr/>
          <p:nvPr/>
        </p:nvSpPr>
        <p:spPr>
          <a:xfrm>
            <a:off x="-586412" y="5118408"/>
            <a:ext cx="1008000" cy="720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6585" t="32300" r="10624" b="37088"/>
          <a:stretch/>
        </p:blipFill>
        <p:spPr>
          <a:xfrm>
            <a:off x="9744184" y="186176"/>
            <a:ext cx="2436611" cy="768216"/>
          </a:xfrm>
          <a:prstGeom prst="rect">
            <a:avLst/>
          </a:prstGeom>
        </p:spPr>
      </p:pic>
    </p:spTree>
    <p:extLst>
      <p:ext uri="{BB962C8B-B14F-4D97-AF65-F5344CB8AC3E}">
        <p14:creationId xmlns:p14="http://schemas.microsoft.com/office/powerpoint/2010/main" val="116065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 indent="0"/>
            <a:r>
              <a:rPr lang="en-US" sz="3600" b="1" dirty="0">
                <a:solidFill>
                  <a:srgbClr val="657F14"/>
                </a:solidFill>
                <a:latin typeface="Algerian" panose="04020705040A02060702" pitchFamily="82" charset="0"/>
              </a:rPr>
              <a:t>How is HIV caused?</a:t>
            </a:r>
            <a:endParaRPr lang="en-US" dirty="0"/>
          </a:p>
        </p:txBody>
      </p:sp>
      <p:sp>
        <p:nvSpPr>
          <p:cNvPr id="3" name="Content Placeholder 2"/>
          <p:cNvSpPr>
            <a:spLocks noGrp="1"/>
          </p:cNvSpPr>
          <p:nvPr>
            <p:ph idx="1"/>
          </p:nvPr>
        </p:nvSpPr>
        <p:spPr>
          <a:xfrm>
            <a:off x="746975" y="1403797"/>
            <a:ext cx="10606825" cy="4773166"/>
          </a:xfrm>
        </p:spPr>
        <p:txBody>
          <a:bodyPr>
            <a:normAutofit/>
          </a:bodyPr>
          <a:lstStyle/>
          <a:p>
            <a:pPr marL="45720" indent="0">
              <a:buNone/>
            </a:pPr>
            <a:r>
              <a:rPr lang="en-US" b="1" dirty="0" smtClean="0">
                <a:latin typeface="Algerian" panose="04020705040A02060702" pitchFamily="82" charset="0"/>
              </a:rPr>
              <a:t>HIV </a:t>
            </a:r>
            <a:r>
              <a:rPr lang="en-US" b="1" dirty="0">
                <a:latin typeface="Algerian" panose="04020705040A02060702" pitchFamily="82" charset="0"/>
              </a:rPr>
              <a:t>is caused by a virus. It can spread through sexual contact, illicit injection drug use or sharing needles, contact with infected blood, or from mother to child during pregnancy, childbirth or breastfeeding</a:t>
            </a:r>
            <a:r>
              <a:rPr lang="en-US" b="1" dirty="0" smtClean="0">
                <a:latin typeface="Algerian" panose="04020705040A02060702" pitchFamily="82" charset="0"/>
              </a:rPr>
              <a:t>.</a:t>
            </a:r>
            <a:r>
              <a:rPr lang="en-US" dirty="0">
                <a:latin typeface="Algerian" panose="04020705040A02060702" pitchFamily="82" charset="0"/>
              </a:rPr>
              <a:t> </a:t>
            </a:r>
            <a:endParaRPr lang="en-US" dirty="0" smtClean="0">
              <a:latin typeface="Algerian" panose="04020705040A02060702" pitchFamily="82" charset="0"/>
            </a:endParaRPr>
          </a:p>
          <a:p>
            <a:pPr marL="45720" indent="0">
              <a:buNone/>
            </a:pPr>
            <a:r>
              <a:rPr lang="en-US" sz="2400" dirty="0" smtClean="0">
                <a:solidFill>
                  <a:srgbClr val="FF0000"/>
                </a:solidFill>
                <a:latin typeface="Algerian" panose="04020705040A02060702" pitchFamily="82" charset="0"/>
              </a:rPr>
              <a:t>HIV </a:t>
            </a:r>
            <a:r>
              <a:rPr lang="en-US" sz="2400" dirty="0">
                <a:solidFill>
                  <a:srgbClr val="FF0000"/>
                </a:solidFill>
                <a:latin typeface="Algerian" panose="04020705040A02060702" pitchFamily="82" charset="0"/>
              </a:rPr>
              <a:t>destroys CD4 T cells — white blood cells that play a large role in helping your body fight </a:t>
            </a:r>
            <a:r>
              <a:rPr lang="en-US" sz="2400" dirty="0" smtClean="0">
                <a:solidFill>
                  <a:srgbClr val="FF0000"/>
                </a:solidFill>
                <a:latin typeface="Algerian" panose="04020705040A02060702" pitchFamily="82" charset="0"/>
              </a:rPr>
              <a:t>disease</a:t>
            </a:r>
          </a:p>
          <a:p>
            <a:pPr marL="45720" indent="0">
              <a:buNone/>
            </a:pPr>
            <a:endParaRPr lang="en-US" sz="2400" dirty="0">
              <a:solidFill>
                <a:srgbClr val="FF0000"/>
              </a:solidFill>
              <a:latin typeface="Algerian" panose="04020705040A02060702" pitchFamily="82" charset="0"/>
            </a:endParaRPr>
          </a:p>
          <a:p>
            <a:r>
              <a:rPr lang="en-US" dirty="0">
                <a:solidFill>
                  <a:srgbClr val="075E92"/>
                </a:solidFill>
                <a:latin typeface="Algerian" panose="04020705040A02060702" pitchFamily="82" charset="0"/>
              </a:rPr>
              <a:t>The human body can’t get rid of HIV and no effective HIV cure exists. So, once you have HIV, you have it for life.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585" t="32300" r="10624" b="37088"/>
          <a:stretch/>
        </p:blipFill>
        <p:spPr>
          <a:xfrm>
            <a:off x="9755389" y="120427"/>
            <a:ext cx="2436611" cy="768216"/>
          </a:xfrm>
          <a:prstGeom prst="rect">
            <a:avLst/>
          </a:prstGeom>
        </p:spPr>
      </p:pic>
    </p:spTree>
    <p:extLst>
      <p:ext uri="{BB962C8B-B14F-4D97-AF65-F5344CB8AC3E}">
        <p14:creationId xmlns:p14="http://schemas.microsoft.com/office/powerpoint/2010/main" val="148399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7541"/>
          <a:stretch/>
        </p:blipFill>
        <p:spPr>
          <a:xfrm>
            <a:off x="1580961" y="382202"/>
            <a:ext cx="8275749" cy="6121372"/>
          </a:xfr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585" t="32300" r="10624" b="37088"/>
          <a:stretch/>
        </p:blipFill>
        <p:spPr>
          <a:xfrm>
            <a:off x="9856710" y="30308"/>
            <a:ext cx="2232260" cy="703788"/>
          </a:xfrm>
          <a:prstGeom prst="rect">
            <a:avLst/>
          </a:prstGeom>
        </p:spPr>
      </p:pic>
    </p:spTree>
    <p:extLst>
      <p:ext uri="{BB962C8B-B14F-4D97-AF65-F5344CB8AC3E}">
        <p14:creationId xmlns:p14="http://schemas.microsoft.com/office/powerpoint/2010/main" val="124914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a:solidFill>
                  <a:srgbClr val="657F14"/>
                </a:solidFill>
                <a:latin typeface="Algerian" panose="04020705040A02060702" pitchFamily="82" charset="0"/>
              </a:rPr>
              <a:t>What Should I Do If I Think I’m At Risk for HIV?</a:t>
            </a:r>
          </a:p>
        </p:txBody>
      </p:sp>
      <p:sp>
        <p:nvSpPr>
          <p:cNvPr id="3" name="Content Placeholder 2"/>
          <p:cNvSpPr>
            <a:spLocks noGrp="1"/>
          </p:cNvSpPr>
          <p:nvPr>
            <p:ph sz="half" idx="1"/>
          </p:nvPr>
        </p:nvSpPr>
        <p:spPr>
          <a:xfrm>
            <a:off x="738387" y="1455312"/>
            <a:ext cx="9912439" cy="4697648"/>
          </a:xfrm>
        </p:spPr>
        <p:txBody>
          <a:bodyPr>
            <a:noAutofit/>
          </a:bodyPr>
          <a:lstStyle/>
          <a:p>
            <a:r>
              <a:rPr lang="en-US" sz="2000" dirty="0" smtClean="0">
                <a:solidFill>
                  <a:srgbClr val="D13105"/>
                </a:solidFill>
                <a:latin typeface="Algerian" panose="04020705040A02060702" pitchFamily="82" charset="0"/>
              </a:rPr>
              <a:t>If </a:t>
            </a:r>
            <a:r>
              <a:rPr lang="en-US" sz="2000" dirty="0">
                <a:solidFill>
                  <a:srgbClr val="D13105"/>
                </a:solidFill>
                <a:latin typeface="Algerian" panose="04020705040A02060702" pitchFamily="82" charset="0"/>
              </a:rPr>
              <a:t>you think you’re at risk for getting HIV, or that you might already have HIV, get tested and learn about the effective HIV prevention and treatment options available today.</a:t>
            </a:r>
          </a:p>
          <a:p>
            <a:r>
              <a:rPr lang="en-US" sz="2000" dirty="0">
                <a:solidFill>
                  <a:srgbClr val="D13105"/>
                </a:solidFill>
                <a:latin typeface="Algerian" panose="04020705040A02060702" pitchFamily="82" charset="0"/>
              </a:rPr>
              <a:t>Testing is the only way to know for sure if you have HIV. </a:t>
            </a:r>
            <a:r>
              <a:rPr lang="en-US" sz="2000" dirty="0">
                <a:solidFill>
                  <a:srgbClr val="D13105"/>
                </a:solidFill>
                <a:latin typeface="Algerian" panose="04020705040A02060702" pitchFamily="82" charset="0"/>
                <a:hlinkClick r:id="rId2"/>
              </a:rPr>
              <a:t>Find out whether testing is recommended for you</a:t>
            </a:r>
            <a:r>
              <a:rPr lang="en-US" sz="2000" dirty="0">
                <a:solidFill>
                  <a:srgbClr val="D13105"/>
                </a:solidFill>
                <a:latin typeface="Algerian" panose="04020705040A02060702" pitchFamily="82" charset="0"/>
              </a:rPr>
              <a:t>.</a:t>
            </a:r>
          </a:p>
          <a:p>
            <a:r>
              <a:rPr lang="en-US" sz="2000" dirty="0">
                <a:solidFill>
                  <a:srgbClr val="D13105"/>
                </a:solidFill>
                <a:latin typeface="Algerian" panose="04020705040A02060702" pitchFamily="82" charset="0"/>
              </a:rPr>
              <a:t>Many HIV tests are now quick, free, and painless. Ask your health care provider for an HIV test or use the </a:t>
            </a:r>
            <a:r>
              <a:rPr lang="en-US" sz="2000" dirty="0">
                <a:solidFill>
                  <a:srgbClr val="D13105"/>
                </a:solidFill>
                <a:latin typeface="Algerian" panose="04020705040A02060702" pitchFamily="82" charset="0"/>
                <a:hlinkClick r:id="rId3"/>
              </a:rPr>
              <a:t>HIV Services Locator</a:t>
            </a:r>
            <a:r>
              <a:rPr lang="en-US" sz="2000" dirty="0">
                <a:solidFill>
                  <a:srgbClr val="D13105"/>
                </a:solidFill>
                <a:latin typeface="Algerian" panose="04020705040A02060702" pitchFamily="82" charset="0"/>
              </a:rPr>
              <a:t> to find a testing site near you. You can also buy an FDA-approved home testing kit at a pharmacy or online.</a:t>
            </a:r>
          </a:p>
          <a:p>
            <a:r>
              <a:rPr lang="en-US" sz="2000" dirty="0">
                <a:solidFill>
                  <a:srgbClr val="D13105"/>
                </a:solidFill>
                <a:latin typeface="Algerian" panose="04020705040A02060702" pitchFamily="82" charset="0"/>
              </a:rPr>
              <a:t>Knowing your HIV status gives you powerful information to help you take steps to keep you and your partner(s) healthy:</a:t>
            </a:r>
          </a:p>
          <a:p>
            <a:r>
              <a:rPr lang="en-US" sz="2000" dirty="0">
                <a:solidFill>
                  <a:srgbClr val="D13105"/>
                </a:solidFill>
                <a:latin typeface="Algerian" panose="04020705040A02060702" pitchFamily="82" charset="0"/>
              </a:rPr>
              <a:t>If you test positive, you can start </a:t>
            </a:r>
            <a:r>
              <a:rPr lang="en-US" sz="2000" dirty="0">
                <a:solidFill>
                  <a:srgbClr val="D13105"/>
                </a:solidFill>
                <a:latin typeface="Algerian" panose="04020705040A02060702" pitchFamily="82" charset="0"/>
                <a:hlinkClick r:id="rId4"/>
              </a:rPr>
              <a:t>HIV treatment</a:t>
            </a:r>
            <a:r>
              <a:rPr lang="en-US" sz="2000" dirty="0">
                <a:solidFill>
                  <a:srgbClr val="D13105"/>
                </a:solidFill>
                <a:latin typeface="Algerian" panose="04020705040A02060702" pitchFamily="82" charset="0"/>
              </a:rPr>
              <a:t> to stay healthy and prevent transmitting HIV to others.</a:t>
            </a:r>
          </a:p>
          <a:p>
            <a:r>
              <a:rPr lang="en-US" sz="2000" dirty="0">
                <a:solidFill>
                  <a:srgbClr val="D13105"/>
                </a:solidFill>
                <a:latin typeface="Algerian" panose="04020705040A02060702" pitchFamily="82" charset="0"/>
              </a:rPr>
              <a:t>If you test negative, you can use </a:t>
            </a:r>
            <a:r>
              <a:rPr lang="en-US" sz="2000" dirty="0">
                <a:solidFill>
                  <a:srgbClr val="D13105"/>
                </a:solidFill>
                <a:latin typeface="Algerian" panose="04020705040A02060702" pitchFamily="82" charset="0"/>
                <a:hlinkClick r:id="rId5"/>
              </a:rPr>
              <a:t>HIV prevention tools</a:t>
            </a:r>
            <a:r>
              <a:rPr lang="en-US" sz="2000" dirty="0">
                <a:solidFill>
                  <a:srgbClr val="D13105"/>
                </a:solidFill>
                <a:latin typeface="Algerian" panose="04020705040A02060702" pitchFamily="82" charset="0"/>
              </a:rPr>
              <a:t> to reduce your risk of getting HIV in the future.</a:t>
            </a:r>
          </a:p>
        </p:txBody>
      </p:sp>
      <p:sp>
        <p:nvSpPr>
          <p:cNvPr id="5" name="Explosion 2 4"/>
          <p:cNvSpPr/>
          <p:nvPr/>
        </p:nvSpPr>
        <p:spPr>
          <a:xfrm>
            <a:off x="11827098" y="837126"/>
            <a:ext cx="729803" cy="61818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Explosion 2 5"/>
          <p:cNvSpPr/>
          <p:nvPr/>
        </p:nvSpPr>
        <p:spPr>
          <a:xfrm>
            <a:off x="11724067" y="4559122"/>
            <a:ext cx="729803" cy="83712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Explosion 2 6"/>
          <p:cNvSpPr/>
          <p:nvPr/>
        </p:nvSpPr>
        <p:spPr>
          <a:xfrm>
            <a:off x="-321971" y="-334851"/>
            <a:ext cx="928352" cy="106894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Explosion 2 7"/>
          <p:cNvSpPr/>
          <p:nvPr/>
        </p:nvSpPr>
        <p:spPr>
          <a:xfrm>
            <a:off x="-167425" y="5254580"/>
            <a:ext cx="532327" cy="89838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6585" t="32300" r="10624" b="37088"/>
          <a:stretch/>
        </p:blipFill>
        <p:spPr>
          <a:xfrm>
            <a:off x="9755389" y="68910"/>
            <a:ext cx="2436611" cy="768216"/>
          </a:xfrm>
          <a:prstGeom prst="rect">
            <a:avLst/>
          </a:prstGeom>
        </p:spPr>
      </p:pic>
    </p:spTree>
    <p:extLst>
      <p:ext uri="{BB962C8B-B14F-4D97-AF65-F5344CB8AC3E}">
        <p14:creationId xmlns:p14="http://schemas.microsoft.com/office/powerpoint/2010/main" val="382882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490" y="457200"/>
            <a:ext cx="9869509" cy="1143000"/>
          </a:xfrm>
        </p:spPr>
        <p:txBody>
          <a:bodyPr/>
          <a:lstStyle/>
          <a:p>
            <a:pPr marL="45720"/>
            <a:r>
              <a:rPr lang="en-US" dirty="0">
                <a:solidFill>
                  <a:srgbClr val="657F14"/>
                </a:solidFill>
                <a:latin typeface="Algerian" panose="04020705040A02060702" pitchFamily="82" charset="0"/>
              </a:rPr>
              <a:t>What Are the Symptoms of </a:t>
            </a:r>
            <a:r>
              <a:rPr lang="en-US" dirty="0" smtClean="0">
                <a:solidFill>
                  <a:srgbClr val="657F14"/>
                </a:solidFill>
                <a:latin typeface="Algerian" panose="04020705040A02060702" pitchFamily="82" charset="0"/>
              </a:rPr>
              <a:t>HIV</a:t>
            </a:r>
            <a:r>
              <a:rPr lang="en-US" b="1" dirty="0" smtClean="0">
                <a:solidFill>
                  <a:srgbClr val="657F14"/>
                </a:solidFill>
                <a:latin typeface="Algerian" panose="04020705040A02060702" pitchFamily="82" charset="0"/>
              </a:rPr>
              <a:t>?</a:t>
            </a:r>
            <a:endParaRPr lang="en-US" b="1" dirty="0">
              <a:solidFill>
                <a:srgbClr val="657F14"/>
              </a:solidFill>
              <a:latin typeface="Algerian" panose="04020705040A02060702" pitchFamily="82" charset="0"/>
            </a:endParaRPr>
          </a:p>
        </p:txBody>
      </p:sp>
      <p:sp>
        <p:nvSpPr>
          <p:cNvPr id="5" name="Rectangle 4"/>
          <p:cNvSpPr/>
          <p:nvPr/>
        </p:nvSpPr>
        <p:spPr>
          <a:xfrm>
            <a:off x="4632426" y="3244334"/>
            <a:ext cx="184731" cy="369332"/>
          </a:xfrm>
          <a:prstGeom prst="rect">
            <a:avLst/>
          </a:prstGeom>
        </p:spPr>
        <p:txBody>
          <a:bodyPr wrap="none">
            <a:spAutoFit/>
          </a:bodyPr>
          <a:lstStyle/>
          <a:p>
            <a:endParaRPr lang="en-US" dirty="0"/>
          </a:p>
        </p:txBody>
      </p:sp>
      <p:sp>
        <p:nvSpPr>
          <p:cNvPr id="6" name="Rectangle 5"/>
          <p:cNvSpPr/>
          <p:nvPr/>
        </p:nvSpPr>
        <p:spPr>
          <a:xfrm>
            <a:off x="798490" y="1702088"/>
            <a:ext cx="9427335" cy="461665"/>
          </a:xfrm>
          <a:prstGeom prst="rect">
            <a:avLst/>
          </a:prstGeom>
        </p:spPr>
        <p:txBody>
          <a:bodyPr wrap="square">
            <a:spAutoFit/>
          </a:bodyPr>
          <a:lstStyle/>
          <a:p>
            <a:endParaRPr lang="en-IN" sz="2400" b="1" dirty="0"/>
          </a:p>
        </p:txBody>
      </p:sp>
      <p:sp>
        <p:nvSpPr>
          <p:cNvPr id="9" name="Flowchart: Process 8"/>
          <p:cNvSpPr/>
          <p:nvPr/>
        </p:nvSpPr>
        <p:spPr>
          <a:xfrm>
            <a:off x="0" y="-38637"/>
            <a:ext cx="12192000" cy="35531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lowchart: Decision 9"/>
          <p:cNvSpPr/>
          <p:nvPr/>
        </p:nvSpPr>
        <p:spPr>
          <a:xfrm>
            <a:off x="11688000" y="983409"/>
            <a:ext cx="1008000" cy="720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Flowchart: Decision 10"/>
          <p:cNvSpPr/>
          <p:nvPr/>
        </p:nvSpPr>
        <p:spPr>
          <a:xfrm>
            <a:off x="12192000" y="1028700"/>
            <a:ext cx="55808" cy="53125"/>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Flowchart: Decision 11"/>
          <p:cNvSpPr/>
          <p:nvPr/>
        </p:nvSpPr>
        <p:spPr>
          <a:xfrm>
            <a:off x="11766997" y="3085824"/>
            <a:ext cx="850005" cy="695459"/>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Flowchart: Decision 12"/>
          <p:cNvSpPr/>
          <p:nvPr/>
        </p:nvSpPr>
        <p:spPr>
          <a:xfrm>
            <a:off x="11696162" y="5118408"/>
            <a:ext cx="999838" cy="74148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Flowchart: Decision 13"/>
          <p:cNvSpPr/>
          <p:nvPr/>
        </p:nvSpPr>
        <p:spPr>
          <a:xfrm>
            <a:off x="-504000" y="653603"/>
            <a:ext cx="1008000" cy="720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Flowchart: Decision 14"/>
          <p:cNvSpPr/>
          <p:nvPr/>
        </p:nvSpPr>
        <p:spPr>
          <a:xfrm>
            <a:off x="-586412" y="2893666"/>
            <a:ext cx="1008000" cy="720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Flowchart: Decision 15"/>
          <p:cNvSpPr/>
          <p:nvPr/>
        </p:nvSpPr>
        <p:spPr>
          <a:xfrm>
            <a:off x="-586412" y="5118408"/>
            <a:ext cx="1008000" cy="720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Rectangle 2"/>
          <p:cNvSpPr/>
          <p:nvPr/>
        </p:nvSpPr>
        <p:spPr>
          <a:xfrm>
            <a:off x="978794" y="1385340"/>
            <a:ext cx="8487178" cy="5262979"/>
          </a:xfrm>
          <a:prstGeom prst="rect">
            <a:avLst/>
          </a:prstGeom>
        </p:spPr>
        <p:txBody>
          <a:bodyPr wrap="square">
            <a:spAutoFit/>
          </a:bodyPr>
          <a:lstStyle/>
          <a:p>
            <a:r>
              <a:rPr lang="en-US" sz="2800" b="1" dirty="0" smtClean="0">
                <a:solidFill>
                  <a:srgbClr val="D13105"/>
                </a:solidFill>
              </a:rPr>
              <a:t>There </a:t>
            </a:r>
            <a:r>
              <a:rPr lang="en-US" sz="2800" b="1" dirty="0">
                <a:solidFill>
                  <a:srgbClr val="D13105"/>
                </a:solidFill>
              </a:rPr>
              <a:t>are several symptoms of HIV. Not everyone will have the same symptoms. It depends on the person and what stage of the disease they are in</a:t>
            </a:r>
            <a:r>
              <a:rPr lang="en-US" sz="2000" b="1" dirty="0">
                <a:solidFill>
                  <a:srgbClr val="075E92"/>
                </a:solidFill>
              </a:rPr>
              <a:t>.</a:t>
            </a:r>
          </a:p>
          <a:p>
            <a:endParaRPr lang="en-US" dirty="0">
              <a:solidFill>
                <a:srgbClr val="075E92"/>
              </a:solidFill>
            </a:endParaRPr>
          </a:p>
          <a:p>
            <a:r>
              <a:rPr lang="en-US" sz="3600" dirty="0">
                <a:solidFill>
                  <a:srgbClr val="075E92"/>
                </a:solidFill>
                <a:latin typeface="Algerian" panose="04020705040A02060702" pitchFamily="82" charset="0"/>
              </a:rPr>
              <a:t>Below are the three stages of HIV and some of the symptoms people may experience</a:t>
            </a:r>
            <a:r>
              <a:rPr lang="en-US" sz="3600" dirty="0" smtClean="0">
                <a:solidFill>
                  <a:srgbClr val="075E92"/>
                </a:solidFill>
                <a:latin typeface="Algerian" panose="04020705040A02060702" pitchFamily="82" charset="0"/>
              </a:rPr>
              <a:t>.</a:t>
            </a:r>
          </a:p>
          <a:p>
            <a:pPr marL="285750" indent="-285750">
              <a:buFont typeface="Arial" panose="020B0604020202020204" pitchFamily="34" charset="0"/>
              <a:buChar char="•"/>
            </a:pPr>
            <a:r>
              <a:rPr lang="en-US" sz="3600" dirty="0">
                <a:solidFill>
                  <a:srgbClr val="075E92"/>
                </a:solidFill>
                <a:latin typeface="Algerian" panose="04020705040A02060702" pitchFamily="82" charset="0"/>
              </a:rPr>
              <a:t>Stage 1: Acute HIV Infection</a:t>
            </a:r>
          </a:p>
          <a:p>
            <a:pPr marL="285750" indent="-285750">
              <a:buFont typeface="Arial" panose="020B0604020202020204" pitchFamily="34" charset="0"/>
              <a:buChar char="•"/>
            </a:pPr>
            <a:r>
              <a:rPr lang="en-IN" sz="3600" dirty="0">
                <a:solidFill>
                  <a:srgbClr val="075E92"/>
                </a:solidFill>
                <a:latin typeface="Algerian" panose="04020705040A02060702" pitchFamily="82" charset="0"/>
              </a:rPr>
              <a:t>Stage 2: Clinical Latency</a:t>
            </a:r>
          </a:p>
          <a:p>
            <a:pPr marL="285750" indent="-285750">
              <a:buFont typeface="Arial" panose="020B0604020202020204" pitchFamily="34" charset="0"/>
              <a:buChar char="•"/>
            </a:pPr>
            <a:r>
              <a:rPr lang="en-IN" sz="3600" dirty="0">
                <a:solidFill>
                  <a:srgbClr val="075E92"/>
                </a:solidFill>
                <a:latin typeface="Algerian" panose="04020705040A02060702" pitchFamily="82" charset="0"/>
              </a:rPr>
              <a:t>Stage 3: AIDS</a:t>
            </a:r>
          </a:p>
          <a:p>
            <a:pPr marL="285750" indent="-285750">
              <a:buFont typeface="Arial" panose="020B0604020202020204" pitchFamily="34" charset="0"/>
              <a:buChar char="•"/>
            </a:pPr>
            <a:endParaRPr lang="en-IN" dirty="0">
              <a:solidFill>
                <a:srgbClr val="075E92"/>
              </a:solidFill>
            </a:endParaRP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16585" t="32300" r="10624" b="37088"/>
          <a:stretch/>
        </p:blipFill>
        <p:spPr>
          <a:xfrm>
            <a:off x="9785861" y="-35163"/>
            <a:ext cx="2436611" cy="768216"/>
          </a:xfrm>
          <a:prstGeom prst="rect">
            <a:avLst/>
          </a:prstGeom>
        </p:spPr>
      </p:pic>
    </p:spTree>
    <p:extLst>
      <p:ext uri="{BB962C8B-B14F-4D97-AF65-F5344CB8AC3E}">
        <p14:creationId xmlns:p14="http://schemas.microsoft.com/office/powerpoint/2010/main" val="186889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03797"/>
            <a:ext cx="11023242" cy="4876197"/>
          </a:xfrm>
        </p:spPr>
        <p:txBody>
          <a:bodyPr>
            <a:normAutofit fontScale="85000" lnSpcReduction="20000"/>
          </a:bodyPr>
          <a:lstStyle/>
          <a:p>
            <a:pPr marL="0" indent="0">
              <a:buNone/>
            </a:pPr>
            <a:r>
              <a:rPr lang="en-US" sz="2400" dirty="0">
                <a:solidFill>
                  <a:srgbClr val="D13105"/>
                </a:solidFill>
                <a:latin typeface="Algerian" panose="04020705040A02060702" pitchFamily="82" charset="0"/>
              </a:rPr>
              <a:t>Within 2 to 4 weeks after infection with HIV, about two-thirds of people will have a flu-like illness. This is the body’s natural response to HIV infection.</a:t>
            </a:r>
          </a:p>
          <a:p>
            <a:r>
              <a:rPr lang="en-US" sz="2400" dirty="0">
                <a:solidFill>
                  <a:srgbClr val="D13105"/>
                </a:solidFill>
                <a:latin typeface="Algerian" panose="04020705040A02060702" pitchFamily="82" charset="0"/>
              </a:rPr>
              <a:t>Flu-like symptoms can include:</a:t>
            </a:r>
          </a:p>
          <a:p>
            <a:r>
              <a:rPr lang="en-US" sz="2400" dirty="0">
                <a:solidFill>
                  <a:srgbClr val="D13105"/>
                </a:solidFill>
                <a:latin typeface="Algerian" panose="04020705040A02060702" pitchFamily="82" charset="0"/>
              </a:rPr>
              <a:t>Fever</a:t>
            </a:r>
          </a:p>
          <a:p>
            <a:r>
              <a:rPr lang="en-US" sz="2400" dirty="0">
                <a:solidFill>
                  <a:srgbClr val="D13105"/>
                </a:solidFill>
                <a:latin typeface="Algerian" panose="04020705040A02060702" pitchFamily="82" charset="0"/>
              </a:rPr>
              <a:t>Chills</a:t>
            </a:r>
          </a:p>
          <a:p>
            <a:r>
              <a:rPr lang="en-US" sz="2400" dirty="0">
                <a:solidFill>
                  <a:srgbClr val="D13105"/>
                </a:solidFill>
                <a:latin typeface="Algerian" panose="04020705040A02060702" pitchFamily="82" charset="0"/>
              </a:rPr>
              <a:t>Rash</a:t>
            </a:r>
          </a:p>
          <a:p>
            <a:r>
              <a:rPr lang="en-US" sz="2400" dirty="0">
                <a:solidFill>
                  <a:srgbClr val="D13105"/>
                </a:solidFill>
                <a:latin typeface="Algerian" panose="04020705040A02060702" pitchFamily="82" charset="0"/>
              </a:rPr>
              <a:t>Night sweats</a:t>
            </a:r>
          </a:p>
          <a:p>
            <a:r>
              <a:rPr lang="en-US" sz="2400" dirty="0">
                <a:solidFill>
                  <a:srgbClr val="D13105"/>
                </a:solidFill>
                <a:latin typeface="Algerian" panose="04020705040A02060702" pitchFamily="82" charset="0"/>
              </a:rPr>
              <a:t>Muscle aches</a:t>
            </a:r>
          </a:p>
          <a:p>
            <a:r>
              <a:rPr lang="en-US" sz="2400" dirty="0">
                <a:solidFill>
                  <a:srgbClr val="D13105"/>
                </a:solidFill>
                <a:latin typeface="Algerian" panose="04020705040A02060702" pitchFamily="82" charset="0"/>
              </a:rPr>
              <a:t>Sore throat</a:t>
            </a:r>
          </a:p>
          <a:p>
            <a:r>
              <a:rPr lang="en-US" sz="2400" dirty="0">
                <a:solidFill>
                  <a:srgbClr val="D13105"/>
                </a:solidFill>
                <a:latin typeface="Algerian" panose="04020705040A02060702" pitchFamily="82" charset="0"/>
              </a:rPr>
              <a:t>Fatigue</a:t>
            </a:r>
          </a:p>
          <a:p>
            <a:r>
              <a:rPr lang="en-US" sz="2400" dirty="0">
                <a:solidFill>
                  <a:srgbClr val="D13105"/>
                </a:solidFill>
                <a:latin typeface="Algerian" panose="04020705040A02060702" pitchFamily="82" charset="0"/>
              </a:rPr>
              <a:t>Swollen lymph nodes</a:t>
            </a:r>
          </a:p>
          <a:p>
            <a:r>
              <a:rPr lang="en-US" sz="2400" dirty="0">
                <a:solidFill>
                  <a:srgbClr val="D13105"/>
                </a:solidFill>
                <a:latin typeface="Algerian" panose="04020705040A02060702" pitchFamily="82" charset="0"/>
              </a:rPr>
              <a:t>Mouth ulcers</a:t>
            </a:r>
          </a:p>
          <a:p>
            <a:r>
              <a:rPr lang="en-US" sz="2400" dirty="0">
                <a:solidFill>
                  <a:srgbClr val="D13105"/>
                </a:solidFill>
                <a:latin typeface="Algerian" panose="04020705040A02060702" pitchFamily="82" charset="0"/>
              </a:rPr>
              <a:t>These symptoms can last anywhere from a few days to several weeks. But some people do not have any symptoms at all during this early stage of HIV.</a:t>
            </a:r>
          </a:p>
          <a:p>
            <a:endParaRPr lang="en-US" dirty="0">
              <a:solidFill>
                <a:srgbClr val="D13105"/>
              </a:solidFill>
              <a:latin typeface="Algerian" panose="04020705040A02060702" pitchFamily="82" charset="0"/>
            </a:endParaRPr>
          </a:p>
        </p:txBody>
      </p:sp>
      <p:sp>
        <p:nvSpPr>
          <p:cNvPr id="4" name="Title 3"/>
          <p:cNvSpPr>
            <a:spLocks noGrp="1"/>
          </p:cNvSpPr>
          <p:nvPr>
            <p:ph type="title"/>
          </p:nvPr>
        </p:nvSpPr>
        <p:spPr/>
        <p:txBody>
          <a:bodyPr/>
          <a:lstStyle/>
          <a:p>
            <a:r>
              <a:rPr lang="en-US" b="1" dirty="0" smtClean="0">
                <a:solidFill>
                  <a:srgbClr val="657F14"/>
                </a:solidFill>
                <a:latin typeface="Algerian" panose="04020705040A02060702" pitchFamily="82" charset="0"/>
              </a:rPr>
              <a:t>Acute HIV Infection</a:t>
            </a:r>
            <a:endParaRPr lang="en-IN" b="1" dirty="0">
              <a:solidFill>
                <a:srgbClr val="657F14"/>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6585" t="32300" r="10624" b="37088"/>
          <a:stretch/>
        </p:blipFill>
        <p:spPr>
          <a:xfrm>
            <a:off x="9755389" y="120427"/>
            <a:ext cx="2436611" cy="768216"/>
          </a:xfrm>
          <a:prstGeom prst="rect">
            <a:avLst/>
          </a:prstGeom>
        </p:spPr>
      </p:pic>
    </p:spTree>
    <p:extLst>
      <p:ext uri="{BB962C8B-B14F-4D97-AF65-F5344CB8AC3E}">
        <p14:creationId xmlns:p14="http://schemas.microsoft.com/office/powerpoint/2010/main" val="42604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TotalTime>
  <Words>446</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Algerian</vt:lpstr>
      <vt:lpstr>Arial</vt:lpstr>
      <vt:lpstr>Arial Black</vt:lpstr>
      <vt:lpstr>Calibri</vt:lpstr>
      <vt:lpstr>Calibri Light</vt:lpstr>
      <vt:lpstr>Stencil</vt:lpstr>
      <vt:lpstr>Tunga</vt:lpstr>
      <vt:lpstr>Office Theme</vt:lpstr>
      <vt:lpstr>hiv aids awareness and prevention </vt:lpstr>
      <vt:lpstr>what is the difference between hiv and aids?</vt:lpstr>
      <vt:lpstr>What HIV means?</vt:lpstr>
      <vt:lpstr>How Do I Know If I Have HIV?</vt:lpstr>
      <vt:lpstr>How is HIV caused?</vt:lpstr>
      <vt:lpstr>PowerPoint Presentation</vt:lpstr>
      <vt:lpstr>What Should I Do If I Think I’m At Risk for HIV?</vt:lpstr>
      <vt:lpstr>What Are the Symptoms of HIV?</vt:lpstr>
      <vt:lpstr>Acute HIV Infection</vt:lpstr>
      <vt:lpstr>PowerPoint Presentation</vt:lpstr>
      <vt:lpstr>Clinical Latency </vt:lpstr>
      <vt:lpstr>PowerPoint Presentation</vt:lpstr>
      <vt:lpstr>PowerPoint Presentation</vt:lpstr>
      <vt:lpstr>PowerPoint Presentation</vt:lpstr>
      <vt:lpstr>AIDS Symptoms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Pictures layout</dc:title>
  <dc:creator>LENOVO</dc:creator>
  <cp:lastModifiedBy>Admin</cp:lastModifiedBy>
  <cp:revision>24</cp:revision>
  <dcterms:created xsi:type="dcterms:W3CDTF">2022-11-07T06:57:06Z</dcterms:created>
  <dcterms:modified xsi:type="dcterms:W3CDTF">2023-11-24T06:40:22Z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