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9" r:id="rId4"/>
    <p:sldId id="260" r:id="rId5"/>
    <p:sldId id="264" r:id="rId6"/>
    <p:sldId id="265" r:id="rId7"/>
    <p:sldId id="279" r:id="rId8"/>
    <p:sldId id="267" r:id="rId9"/>
    <p:sldId id="273" r:id="rId10"/>
    <p:sldId id="270" r:id="rId11"/>
    <p:sldId id="272" r:id="rId12"/>
    <p:sldId id="271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A631-9ADF-44C1-89D0-5DB2A558A304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FC70-9170-4D00-BE2F-6E61C05BF3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2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0C9C4B-5193-8B76-081D-EC8918F3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AB792828-3310-4C7C-81D5-5317268D6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E8C083-9226-DC8C-CD37-0EBCB49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0790-FE8A-403F-9AEA-573B7763F08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1053828-4EAA-6BC0-27AF-9EECCB4E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8537097-FB0F-03E9-3096-08D8A2B2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3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509CE3E-ECE8-3952-E70A-312B079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8D2C23D-10F6-2D0C-FBFF-E3A11AC3E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85B43E4-7C93-432C-D734-43404EB3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4636-1B14-4A81-A068-295D21E0A40C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4CBFA9C-23BE-E02D-D885-213EAE2D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55DB017-E833-AE78-2324-02EACFF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780EC0FD-5B9A-036D-6268-99EA40CCC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EECD854-C9F0-1EEA-E33A-24EA8CEA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A192F782-172B-5AF3-A960-E5BD06C4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E86F-2FED-49A6-A3BA-081192309798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D191B1B-2023-060C-BDEC-1D1A5A83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04FE9B1-C94A-35B6-84E6-10CC0BA2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19F184-8D58-D3DA-37FF-FD71FE6F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370123-1E8B-1717-7BFB-F1DB0CBF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C9AD44D-0486-C7FA-D7B2-D0A8FF6D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A99CEBA-BA61-BABC-AE8A-FFD1D153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7C0A642-AC42-5004-8CF4-77DF5A6A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A6F39F-CCD1-229D-97DD-B935D2FA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705426D-CB6F-DA64-140E-F706AE24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980EDE0-204F-8292-BD67-193FF63C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D15-CB40-4A2B-B405-CCC9237ECB9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3899615-2055-EFC5-CD8D-33A5F73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93AD61F-BDAC-146C-7B02-AA19A13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CA1390-F370-63C0-6E57-A6B943C6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D95B568-173F-2A9E-3BBF-5EE0814F6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1951674-E397-C4B4-E74D-BF92A0E7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0632741-854E-961A-2D8C-79F851CD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DDF-6C58-4AC0-ADED-A4B024D84FAF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50C65F4-1A97-A7AB-DB56-92DFDB5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20D3997E-BDF2-6175-48F2-C53ADF07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51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A1C513D-E15E-BF27-88CD-A4D10C6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49B969A-E2FB-CCE2-D8E1-C561762C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4A957A4-B922-669E-24A3-DBE1E90F1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F4AE545A-CC8D-5235-80FE-CD361A71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F748C576-2DE9-44EF-075A-723FAF4E8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47385FFE-5E8A-A6EE-E11C-07387104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D59F2000-FF26-7AF2-1936-DD5FB2AE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A55173BA-1B9C-47E8-F1FC-D1BB14A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7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B6CF06-4337-9B6E-2A03-BEBC4243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F7916DAF-15FB-0B92-156C-BB6C6DEF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A8B6-12EF-4A07-A008-92517939112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F38DD006-9493-3C59-B8A1-D94BBB66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899F970-90B3-1AC0-79C6-D2A1839D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0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A4FFAA81-F914-F30C-4FAD-B9968338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CE76-0B9E-4124-BC4B-86B251F2B23E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53C553C-E808-5EC2-B723-A089508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F2E5DEC3-734C-5EE6-C320-F53AAD1E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3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0D597C-C898-70DB-F5E7-260DDA20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1FE2993-80A8-0942-1820-31312908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97190DE-8F19-2598-91C5-17D2FAC2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BAC867B-A7DA-AC52-E4D8-8457FE0E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9193-FF2A-4230-A2ED-4E3D43A8165B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75DDF5D-87D7-D216-D98D-775CF14C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1DB6FB2-3867-6EDC-56C6-651BA7B8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9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BC9CE8-F9EB-EAC1-27CE-2E0BC806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C4B8C3AD-C9B0-5598-2779-9A2DCAEDF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128C1DD-E7CF-7326-86E8-DD051599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8103B77-9B34-2107-1D05-55EC3F28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5CC-6CE6-450E-B3B8-AC60E3DBC1CD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270E28A9-04CB-77FD-E4AA-79AD70D5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24A9A9D-B85C-D2FD-A652-38B02F4C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79086E97-11AB-06F3-0400-BA6639B2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B0978AD-09DD-908E-CDF8-F69BDB6B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65B92AC-8D55-F8D5-6980-560AF61F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5349-816D-449D-AEBA-7A76CC0BC2B4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177BD7B-11B5-C5DE-4345-5CE9F35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4EF0E65-A2F4-F5E4-8CFC-12753FE08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801D23-2C50-1346-5CEC-3C77CDD78508}"/>
              </a:ext>
            </a:extLst>
          </p:cNvPr>
          <p:cNvSpPr txBox="1"/>
          <p:nvPr userDrawn="1"/>
        </p:nvSpPr>
        <p:spPr>
          <a:xfrm>
            <a:off x="8756374" y="6311900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Shiny Vincent</a:t>
            </a:r>
          </a:p>
        </p:txBody>
      </p:sp>
    </p:spTree>
    <p:extLst>
      <p:ext uri="{BB962C8B-B14F-4D97-AF65-F5344CB8AC3E}">
        <p14:creationId xmlns:p14="http://schemas.microsoft.com/office/powerpoint/2010/main" val="27312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404997" y="5663189"/>
            <a:ext cx="3287343" cy="89148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Afbeelding 22" descr="Afbeelding met tekst, Lettertype, wit, schermopname">
            <a:extLst>
              <a:ext uri="{FF2B5EF4-FFF2-40B4-BE49-F238E27FC236}">
                <a16:creationId xmlns="" xmlns:a16="http://schemas.microsoft.com/office/drawing/2014/main" id="{D4B2E18C-A9FD-828C-1F89-6BD77ACA7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15" y="5411671"/>
            <a:ext cx="3810000" cy="1143000"/>
          </a:xfrm>
          <a:prstGeom prst="rect">
            <a:avLst/>
          </a:prstGeom>
        </p:spPr>
      </p:pic>
      <p:pic>
        <p:nvPicPr>
          <p:cNvPr id="25" name="Afbeelding 24" descr="Afbeelding met Menselijk gezicht, persoon, kleding, glimlach&#10;&#10;Automatisch gegenereerde beschrijving">
            <a:extLst>
              <a:ext uri="{FF2B5EF4-FFF2-40B4-BE49-F238E27FC236}">
                <a16:creationId xmlns="" xmlns:a16="http://schemas.microsoft.com/office/drawing/2014/main" id="{2F53C7AF-10E4-884B-63A1-C6FAEC14D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91" y="5572278"/>
            <a:ext cx="2950773" cy="107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/>
            </a:r>
            <a:br>
              <a:rPr lang="en-US" sz="5300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53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/>
            </a:r>
            <a:br>
              <a:rPr lang="en-US" sz="5300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5300" dirty="0">
                <a:solidFill>
                  <a:srgbClr val="FFFF00"/>
                </a:solidFill>
                <a:latin typeface="Algerian" panose="04020705040A02060702" pitchFamily="82" charset="0"/>
              </a:rPr>
              <a:t/>
            </a:r>
            <a:br>
              <a:rPr lang="en-US" sz="5300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Algerian" panose="04020705040A02060702" pitchFamily="82" charset="0"/>
              </a:rPr>
              <a:t>Media </a:t>
            </a:r>
            <a:r>
              <a:rPr lang="en-US" dirty="0" smtClean="0">
                <a:latin typeface="Algerian" panose="04020705040A02060702" pitchFamily="82" charset="0"/>
              </a:rPr>
              <a:t>Analysis &amp; Critical Thinking</a:t>
            </a:r>
            <a:r>
              <a:rPr lang="en-IN" b="1" dirty="0" smtClean="0">
                <a:latin typeface="Algerian" panose="04020705040A02060702" pitchFamily="82" charset="0"/>
              </a:rPr>
              <a:t/>
            </a:r>
            <a:br>
              <a:rPr lang="en-IN" b="1" dirty="0" smtClean="0">
                <a:latin typeface="Algerian" panose="04020705040A02060702" pitchFamily="82" charset="0"/>
              </a:rPr>
            </a:br>
            <a:r>
              <a:rPr lang="en-IN" b="1" dirty="0" smtClean="0"/>
              <a:t> </a:t>
            </a:r>
            <a:br>
              <a:rPr lang="en-IN" b="1" dirty="0" smtClean="0"/>
            </a:br>
            <a:r>
              <a:rPr lang="en-US" dirty="0"/>
              <a:t>Module 4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" y="213632"/>
            <a:ext cx="2235029" cy="7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467" y="224547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276481" y="420516"/>
            <a:ext cx="5157787" cy="82391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6480" y="1834140"/>
            <a:ext cx="5157787" cy="368458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IN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"/>
          </p:nvPr>
        </p:nvSpPr>
        <p:spPr>
          <a:xfrm>
            <a:off x="5868121" y="497952"/>
            <a:ext cx="5183188" cy="823912"/>
          </a:xfrm>
        </p:spPr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602078" y="1472164"/>
            <a:ext cx="5183188" cy="3684588"/>
          </a:xfrm>
        </p:spPr>
        <p:txBody>
          <a:bodyPr>
            <a:normAutofit/>
          </a:bodyPr>
          <a:lstStyle/>
          <a:p>
            <a:r>
              <a:rPr lang="en-US" b="1" dirty="0"/>
              <a:t>Timeliness:</a:t>
            </a:r>
            <a:endParaRPr lang="en-US" dirty="0"/>
          </a:p>
          <a:p>
            <a:pPr lvl="1"/>
            <a:r>
              <a:rPr lang="en-US" dirty="0"/>
              <a:t>How recent is the information?</a:t>
            </a:r>
          </a:p>
          <a:p>
            <a:pPr lvl="1"/>
            <a:r>
              <a:rPr lang="en-US" dirty="0"/>
              <a:t>Does the timeliness of the information affect its relevance?</a:t>
            </a:r>
          </a:p>
          <a:p>
            <a:r>
              <a:rPr lang="en-US" b="1" dirty="0"/>
              <a:t>Consistency:</a:t>
            </a:r>
            <a:endParaRPr lang="en-US" dirty="0"/>
          </a:p>
          <a:p>
            <a:pPr lvl="1"/>
            <a:r>
              <a:rPr lang="en-US" dirty="0"/>
              <a:t>Does the information align with other reputable sources?</a:t>
            </a:r>
          </a:p>
          <a:p>
            <a:pPr lvl="1"/>
            <a:r>
              <a:rPr lang="en-US" dirty="0"/>
              <a:t>Are there contradictions within the information itself?</a:t>
            </a:r>
          </a:p>
          <a:p>
            <a:endParaRPr lang="en-IN" dirty="0"/>
          </a:p>
        </p:txBody>
      </p:sp>
      <p:sp>
        <p:nvSpPr>
          <p:cNvPr id="2" name="AutoShape 2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6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 descr="Project-Based Timeline Lesson - TeachH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39" y="1539579"/>
            <a:ext cx="3885506" cy="3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8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5088147" y="577947"/>
            <a:ext cx="6996022" cy="438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7" y="48722"/>
            <a:ext cx="10515600" cy="1325563"/>
          </a:xfrm>
        </p:spPr>
        <p:txBody>
          <a:bodyPr/>
          <a:lstStyle/>
          <a:p>
            <a:r>
              <a:rPr lang="en-US" dirty="0" smtClean="0"/>
              <a:t>Activities…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167" y="113726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Individual Activity (20 minutes):</a:t>
            </a:r>
            <a:endParaRPr lang="en-US" dirty="0"/>
          </a:p>
          <a:p>
            <a:pPr lvl="1"/>
            <a:r>
              <a:rPr lang="en-US" dirty="0"/>
              <a:t>Distribute a mix of news articles to students.</a:t>
            </a:r>
          </a:p>
          <a:p>
            <a:pPr lvl="1"/>
            <a:r>
              <a:rPr lang="en-US" dirty="0"/>
              <a:t>Provide the evaluation criteria checklist and ask them to assess their assigned article.</a:t>
            </a:r>
          </a:p>
          <a:p>
            <a:r>
              <a:rPr lang="en-US" b="1" dirty="0"/>
              <a:t>Group Discussion (15 minutes):</a:t>
            </a:r>
            <a:endParaRPr lang="en-US" dirty="0"/>
          </a:p>
          <a:p>
            <a:pPr lvl="1"/>
            <a:r>
              <a:rPr lang="en-US" dirty="0"/>
              <a:t>Have students discuss their findings in small groups.</a:t>
            </a:r>
          </a:p>
          <a:p>
            <a:pPr lvl="1"/>
            <a:r>
              <a:rPr lang="en-US" dirty="0"/>
              <a:t>Encourage them to compare evaluations and reach a consensus on the credibility of their articles.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672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69C916-1EA5-7E2A-7798-F03C280E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IN" sz="2000" b="1" dirty="0"/>
              <a:t/>
            </a:r>
            <a:br>
              <a:rPr lang="en-IN" sz="2000" b="1" dirty="0"/>
            </a:b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Fact-Checking and Information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2133" y="2649264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Fact-checking </a:t>
            </a:r>
            <a:r>
              <a:rPr lang="en-US" dirty="0"/>
              <a:t>and information verification are critical skills in media analysis and critical thinking. It involves assessing the accuracy, reliability, and credibility of news and information sources.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Key Aspects:</a:t>
            </a: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868121" y="2205097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Accuracy</a:t>
            </a:r>
            <a:r>
              <a:rPr lang="en-US" b="1" dirty="0"/>
              <a:t>:</a:t>
            </a:r>
            <a:r>
              <a:rPr lang="en-US" dirty="0"/>
              <a:t> Assess the correctness of information.</a:t>
            </a:r>
          </a:p>
          <a:p>
            <a:r>
              <a:rPr lang="en-US" b="1" dirty="0"/>
              <a:t>Source Reliability:</a:t>
            </a:r>
            <a:r>
              <a:rPr lang="en-US" dirty="0"/>
              <a:t> Evaluate the credibility of the information source.</a:t>
            </a:r>
          </a:p>
          <a:p>
            <a:r>
              <a:rPr lang="en-US" b="1" dirty="0"/>
              <a:t>Bias Awareness:</a:t>
            </a:r>
            <a:r>
              <a:rPr lang="en-US" dirty="0"/>
              <a:t> Recognize potential biases that may affect the information.</a:t>
            </a:r>
          </a:p>
          <a:p>
            <a:r>
              <a:rPr lang="en-US" b="1" dirty="0"/>
              <a:t>Contextual Understanding:</a:t>
            </a:r>
            <a:r>
              <a:rPr lang="en-US" dirty="0"/>
              <a:t> Consider the context in which information is presented.</a:t>
            </a:r>
          </a:p>
          <a:p>
            <a:r>
              <a:rPr lang="en-US" b="1" dirty="0"/>
              <a:t>Cross-Verification:</a:t>
            </a:r>
            <a:r>
              <a:rPr lang="en-US" dirty="0"/>
              <a:t> Verify information using multiple sources.</a:t>
            </a:r>
          </a:p>
          <a:p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2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 Ways to Improve Accuracy and Precision of Experiment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969" y="1027906"/>
            <a:ext cx="10823361" cy="53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Accuracy: </a:t>
            </a:r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/>
              <a:t>the correctness of information.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</a:t>
            </a:r>
            <a:r>
              <a:rPr lang="en-US" b="1" dirty="0"/>
              <a:t>:</a:t>
            </a:r>
            <a:r>
              <a:rPr lang="en-US" dirty="0"/>
              <a:t> Accuracy refers to the correctness of information. It involves verifying whether the details presented are true and supported by evidence.</a:t>
            </a:r>
          </a:p>
          <a:p>
            <a:r>
              <a:rPr lang="en-US" b="1" dirty="0"/>
              <a:t>Process:</a:t>
            </a:r>
            <a:r>
              <a:rPr lang="en-US" dirty="0"/>
              <a:t> To assess accuracy, individuals can cross-reference information with established facts, historical records, scientific studies, or expert opinions.</a:t>
            </a:r>
          </a:p>
          <a:p>
            <a:r>
              <a:rPr lang="en-US" b="1" dirty="0"/>
              <a:t>Example:</a:t>
            </a:r>
            <a:r>
              <a:rPr lang="en-US" dirty="0"/>
              <a:t> If a news article claims that a specific event occurred on a particular date, fact-checking involves verifying the date using reliable historical records or multiple reputable sources.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12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Source Reliability: Evaluate the credibility of the information source.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-42228045" y="4240050"/>
            <a:ext cx="1197720" cy="155488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/>
              <a:t>Definition</a:t>
            </a:r>
            <a:r>
              <a:rPr lang="en-US" b="1" dirty="0"/>
              <a:t>:</a:t>
            </a:r>
            <a:r>
              <a:rPr lang="en-US" dirty="0"/>
              <a:t> Source reliability assesses the trustworthiness of the provider of information. It involves considering the reputation, expertise, and objectivity of the source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21834" y="1402256"/>
            <a:ext cx="4322378" cy="2837794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Process:</a:t>
            </a:r>
            <a:r>
              <a:rPr lang="en-US" sz="7200" dirty="0"/>
              <a:t> Check the credentials of the author or organization, look for affiliations or potential conflicts of interest, and assess whether the source has a history of providing accurate and unbiased information.</a:t>
            </a:r>
          </a:p>
          <a:p>
            <a:r>
              <a:rPr lang="en-US" sz="7200" b="1" dirty="0"/>
              <a:t>Example:</a:t>
            </a:r>
            <a:r>
              <a:rPr lang="en-US" sz="7200" dirty="0"/>
              <a:t> If a health claim is made in an article, assessing source reliability involves checking if the information comes from a reputable medical institution or has been reviewed by experts in the field.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14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4" descr="Practice Activities - Evaluating Online Sources - Research Guides at Cedar  Cres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12" y="1402256"/>
            <a:ext cx="3109766" cy="30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8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Bias Awareness: Recognize potential biases that may affect the information.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> Bias awareness involves acknowledging and understanding the potential prejudices or preferences that may influence the way information is presented.</a:t>
            </a:r>
          </a:p>
          <a:p>
            <a:r>
              <a:rPr lang="en-US" b="1" dirty="0"/>
              <a:t>Process:</a:t>
            </a:r>
            <a:r>
              <a:rPr lang="en-US" dirty="0"/>
              <a:t> Be alert to language choices, framing of issues, and the omission or inclusion of certain details. Consider how the information might be influenced by political, cultural, or personal biases.</a:t>
            </a:r>
          </a:p>
          <a:p>
            <a:r>
              <a:rPr lang="en-US" b="1" dirty="0"/>
              <a:t>Example:</a:t>
            </a:r>
            <a:r>
              <a:rPr lang="en-US" dirty="0"/>
              <a:t> In a news article discussing a controversial topic, bias awareness involves recognizing if the language used favors a particular viewpoint and considering alternative perspectives.</a:t>
            </a:r>
          </a:p>
          <a:p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2662069" y="2057400"/>
            <a:ext cx="2109956" cy="38115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15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194" name="Picture 2" descr="19 Unconscious Bias Examples and How to Prevent Them [2023] • As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2" y="2057400"/>
            <a:ext cx="4745245" cy="36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3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Contextual Understanding: Consider the context in which information is presented.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understanding involves taking into account the circumstances, conditions, or setting in which information is presented to avoid misinterpretation.</a:t>
            </a:r>
          </a:p>
          <a:p>
            <a:r>
              <a:rPr lang="en-US" b="1" dirty="0"/>
              <a:t>Process:</a:t>
            </a:r>
            <a:r>
              <a:rPr lang="en-US" dirty="0"/>
              <a:t> Consider the background, timing, and surrounding circumstances to grasp the full meaning of information. Be wary of cherry-picked facts taken out of context.</a:t>
            </a:r>
          </a:p>
          <a:p>
            <a:r>
              <a:rPr lang="en-US" b="1" dirty="0"/>
              <a:t>Example:</a:t>
            </a:r>
            <a:r>
              <a:rPr lang="en-US" dirty="0"/>
              <a:t> A quote from a public figure might seem controversial when taken out of context. Contextual understanding requires considering the full statement and the situation in which it was made.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16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1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Cross-Verification: Verify information using multiple sources.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9962"/>
            <a:ext cx="10515600" cy="4351338"/>
          </a:xfrm>
        </p:spPr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Cross-verification entails confirming information by checking it against multiple independent and reliable sources.</a:t>
            </a:r>
          </a:p>
          <a:p>
            <a:r>
              <a:rPr lang="en-US" b="1" dirty="0"/>
              <a:t>Process:</a:t>
            </a:r>
            <a:r>
              <a:rPr lang="en-US" dirty="0"/>
              <a:t> Relying on diverse sources helps ensure that information is not skewed or manipulated. Consistency across multiple sources increases confidence in the accuracy of the information.</a:t>
            </a:r>
          </a:p>
          <a:p>
            <a:r>
              <a:rPr lang="en-US" b="1" dirty="0"/>
              <a:t>Example:</a:t>
            </a:r>
            <a:r>
              <a:rPr lang="en-US" dirty="0"/>
              <a:t> When verifying a breaking news story, cross-verification involves checking multiple news outlets to confirm the details and ensure that the information is not a result of a single source's error or bias.</a:t>
            </a:r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9193-FF2A-4230-A2ED-4E3D43A8165B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17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10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"Reliable Reporter Challenge"</a:t>
            </a:r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4294" y="1985340"/>
            <a:ext cx="5434211" cy="385127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b="1" dirty="0"/>
              <a:t>:</a:t>
            </a:r>
            <a:r>
              <a:rPr lang="en-US" dirty="0"/>
              <a:t> Enhance students' ability to verify information using multiple sources.</a:t>
            </a:r>
          </a:p>
          <a:p>
            <a:r>
              <a:rPr lang="en-US" b="1" dirty="0"/>
              <a:t>Materials:</a:t>
            </a:r>
            <a:endParaRPr lang="en-US" dirty="0"/>
          </a:p>
          <a:p>
            <a:r>
              <a:rPr lang="en-US" dirty="0"/>
              <a:t>A list of news articles or statements (print or online) with varying degrees of reliability and accuracy.</a:t>
            </a:r>
          </a:p>
          <a:p>
            <a:r>
              <a:rPr lang="en-US" dirty="0"/>
              <a:t>Access to multiple news websites or reputable sources.</a:t>
            </a:r>
          </a:p>
          <a:p>
            <a:r>
              <a:rPr lang="en-US" b="1" dirty="0"/>
              <a:t>Procedure:</a:t>
            </a:r>
            <a:endParaRPr lang="en-US" dirty="0"/>
          </a:p>
          <a:p>
            <a:r>
              <a:rPr lang="en-US" b="1" dirty="0"/>
              <a:t>Introduction (10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Discuss the importance of cross-verification in ensuring the accuracy of information.</a:t>
            </a:r>
          </a:p>
          <a:p>
            <a:pPr lvl="1"/>
            <a:r>
              <a:rPr lang="en-US" dirty="0"/>
              <a:t>Briefly explain the activity and the goal of becoming a "Reliable Reporter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00216" y="2411895"/>
            <a:ext cx="4620336" cy="32636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Group Formation (5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Divide students into small groups.</a:t>
            </a:r>
          </a:p>
          <a:p>
            <a:r>
              <a:rPr lang="en-US" b="1" dirty="0"/>
              <a:t>Distribute Information (15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Provide each group with a list of news articles or statements. Some should be accurate and reliable, while others may contain errors or biases.</a:t>
            </a:r>
          </a:p>
          <a:p>
            <a:r>
              <a:rPr lang="en-US" b="1" dirty="0"/>
              <a:t>Cross-Verification Task (20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Instruct each group to cross-verify the information by checking multiple reputable sources. Encourage them to use a variety of news websites, fact-checking organizations, and other reliable platforms.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18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44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 Reliability Scavenger Hunt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Home - Fake News or Real News: Determining the Reliability of Sources -  LibGuides at Foothill De-Anz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"/>
          <a:stretch/>
        </p:blipFill>
        <p:spPr bwMode="auto">
          <a:xfrm>
            <a:off x="838200" y="1774030"/>
            <a:ext cx="3986048" cy="38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822660" y="1766805"/>
            <a:ext cx="6531140" cy="410861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Objective:</a:t>
            </a:r>
            <a:r>
              <a:rPr lang="en-US" dirty="0"/>
              <a:t> Develop students' skills in evaluating the credibility of information sources.</a:t>
            </a:r>
          </a:p>
          <a:p>
            <a:r>
              <a:rPr lang="en-US" b="1" dirty="0"/>
              <a:t>Materials:</a:t>
            </a:r>
            <a:endParaRPr lang="en-US" dirty="0"/>
          </a:p>
          <a:p>
            <a:r>
              <a:rPr lang="en-US" dirty="0"/>
              <a:t>A list of various sources (online and offline) such as websites, articles, blogs, and social media posts.</a:t>
            </a:r>
          </a:p>
          <a:p>
            <a:r>
              <a:rPr lang="en-US" dirty="0"/>
              <a:t>Criteria for assessing reliability (e.g., authorship, publication date, references, expertise).</a:t>
            </a:r>
          </a:p>
          <a:p>
            <a:r>
              <a:rPr lang="en-US" dirty="0"/>
              <a:t>Worksheets or a document for students to record their findings.</a:t>
            </a:r>
          </a:p>
          <a:p>
            <a:r>
              <a:rPr lang="en-US" b="1" dirty="0"/>
              <a:t>Procedure:</a:t>
            </a:r>
            <a:endParaRPr lang="en-US" dirty="0"/>
          </a:p>
          <a:p>
            <a:r>
              <a:rPr lang="en-US" b="1" dirty="0"/>
              <a:t>Introduction (15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Discuss the importance of reliable information and how the credibility of the source can impact the accuracy of the information.</a:t>
            </a:r>
          </a:p>
          <a:p>
            <a:pPr lvl="1"/>
            <a:r>
              <a:rPr lang="en-US" dirty="0"/>
              <a:t>Introduce the criteria for assessing source reliability, such as authorship, publication date, references, and expertise.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Media analysis means looking really closely at things like news, TV shows, movies, and ads to understand what they're saying and why.</a:t>
            </a:r>
          </a:p>
          <a:p>
            <a:r>
              <a:rPr lang="en-US" b="1" dirty="0"/>
              <a:t>Purpose:</a:t>
            </a:r>
            <a:r>
              <a:rPr lang="en-US" dirty="0"/>
              <a:t> It helps us figure out if there's a hidden message or if they're trying to make us think or feel a certain way.</a:t>
            </a:r>
          </a:p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DDF-6C58-4AC0-ADED-A4B024D84FAF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2</a:t>
            </a:fld>
            <a:endParaRPr lang="nl-NL"/>
          </a:p>
        </p:txBody>
      </p:sp>
      <p:pic>
        <p:nvPicPr>
          <p:cNvPr id="1026" name="Picture 2" descr="Media Analysis Terminology - LianaTech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505075"/>
            <a:ext cx="5183188" cy="29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01717" y="79728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Explanation (15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Review each criterion with examples. Emphasize the significance of these factors in determining the reliability of a source.</a:t>
            </a:r>
          </a:p>
          <a:p>
            <a:r>
              <a:rPr lang="en-US" b="1" dirty="0"/>
              <a:t>Source Scavenger Hunt (30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Provide the list of sources to each student or group.</a:t>
            </a:r>
          </a:p>
          <a:p>
            <a:pPr lvl="1"/>
            <a:r>
              <a:rPr lang="en-US" dirty="0"/>
              <a:t>Ask students to investigate each source on the list and evaluate its reliability based on the given criteria.</a:t>
            </a:r>
          </a:p>
          <a:p>
            <a:pPr lvl="1"/>
            <a:r>
              <a:rPr lang="en-US" dirty="0"/>
              <a:t>Encourage them to use the internet or library resources to gather information about the sources.</a:t>
            </a:r>
          </a:p>
          <a:p>
            <a:r>
              <a:rPr lang="en-US" b="1" dirty="0"/>
              <a:t>Analysis and Discussion (20 </a:t>
            </a:r>
            <a:r>
              <a:rPr lang="en-US" b="1" dirty="0" err="1"/>
              <a:t>mins</a:t>
            </a:r>
            <a:r>
              <a:rPr lang="en-US" b="1" dirty="0"/>
              <a:t>):</a:t>
            </a:r>
            <a:endParaRPr lang="en-US" dirty="0"/>
          </a:p>
          <a:p>
            <a:pPr lvl="1"/>
            <a:r>
              <a:rPr lang="en-US" dirty="0"/>
              <a:t>After the scavenger hunt, have students share their findings.</a:t>
            </a:r>
          </a:p>
          <a:p>
            <a:pPr lvl="1"/>
            <a:r>
              <a:rPr lang="en-US" dirty="0"/>
              <a:t>Discuss as a class which sources were deemed reliable and why, and which were considered less credible.</a:t>
            </a:r>
          </a:p>
          <a:p>
            <a:pPr lvl="1"/>
            <a:r>
              <a:rPr lang="en-US" dirty="0"/>
              <a:t>Emphasize the importance of consensus and critical thinking in evaluating source reliability.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pPr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pPr/>
              <a:t>20</a:t>
            </a:fld>
            <a:endParaRPr lang="nl-NL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81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Analysis &amp; Critical Thinking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 smtClean="0"/>
              <a:t>is important in digital media literacy because..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Abundance of Information:</a:t>
            </a:r>
            <a:r>
              <a:rPr lang="en-US" dirty="0"/>
              <a:t> In the digital age, there's an overflow of information online.</a:t>
            </a:r>
          </a:p>
          <a:p>
            <a:r>
              <a:rPr lang="en-US" b="1" dirty="0"/>
              <a:t>Complex Landscape:</a:t>
            </a:r>
            <a:r>
              <a:rPr lang="en-US" dirty="0"/>
              <a:t> The online world is intricate and diverse, making it challenging to navigate.</a:t>
            </a:r>
          </a:p>
          <a:p>
            <a:r>
              <a:rPr lang="en-US" b="1" dirty="0"/>
              <a:t>Empowerment:</a:t>
            </a:r>
            <a:r>
              <a:rPr lang="en-US" dirty="0"/>
              <a:t> Media analysis and critical thinking empower individuals to make sense of this vast digital landscape.</a:t>
            </a:r>
          </a:p>
          <a:p>
            <a:r>
              <a:rPr lang="en-US" b="1" dirty="0"/>
              <a:t>Discern Credibility:</a:t>
            </a:r>
            <a:r>
              <a:rPr lang="en-US" dirty="0"/>
              <a:t> These skills help people distinguish between reliable and unreliable sources of information.</a:t>
            </a:r>
          </a:p>
          <a:p>
            <a:r>
              <a:rPr lang="en-US" b="1" dirty="0"/>
              <a:t>Identify Bias:</a:t>
            </a:r>
            <a:r>
              <a:rPr lang="en-US" dirty="0"/>
              <a:t> Critical thinking enables the recognition of potential biases in media content.</a:t>
            </a:r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2196051" y="7165318"/>
            <a:ext cx="4008982" cy="2790011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21</a:t>
            </a:fld>
            <a:endParaRPr lang="nl-NL"/>
          </a:p>
        </p:txBody>
      </p:sp>
      <p:pic>
        <p:nvPicPr>
          <p:cNvPr id="14338" name="Picture 2" descr="How to Attract Abundance Right NOW - Forever Consc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26" y="2740956"/>
            <a:ext cx="4862348" cy="30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0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Identify Bias:</a:t>
            </a:r>
            <a:r>
              <a:rPr lang="en-US" dirty="0"/>
              <a:t> Critical thinking enables the recognition of potential biases in media content.</a:t>
            </a:r>
          </a:p>
          <a:p>
            <a:r>
              <a:rPr lang="en-US" b="1" dirty="0"/>
              <a:t>Ensure Accuracy:</a:t>
            </a:r>
            <a:r>
              <a:rPr lang="en-US" dirty="0"/>
              <a:t> Individuals can assess and ensure the accuracy of information they encounter online.</a:t>
            </a:r>
          </a:p>
          <a:p>
            <a:r>
              <a:rPr lang="en-US" b="1" dirty="0"/>
              <a:t>Responsible Citizenship:</a:t>
            </a:r>
            <a:r>
              <a:rPr lang="en-US" dirty="0"/>
              <a:t> In a world of rapid information spread, these skills are vital for responsible digital citizenship.</a:t>
            </a:r>
          </a:p>
          <a:p>
            <a:r>
              <a:rPr lang="en-US" b="1" dirty="0"/>
              <a:t>Informed Decision-Making:</a:t>
            </a:r>
            <a:r>
              <a:rPr lang="en-US" dirty="0"/>
              <a:t> Critical evaluation promotes informed decision-making in the digital realm.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22</a:t>
            </a:fld>
            <a:endParaRPr lang="nl-NL"/>
          </a:p>
        </p:txBody>
      </p:sp>
      <p:pic>
        <p:nvPicPr>
          <p:cNvPr id="15362" name="Picture 2" descr="Who Ensures Biometric Data Accuracy, Security, and Privacy?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646419"/>
            <a:ext cx="5183188" cy="30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69C916-1EA5-7E2A-7798-F03C280E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85" y="-80498"/>
            <a:ext cx="10515600" cy="1325563"/>
          </a:xfrm>
        </p:spPr>
        <p:txBody>
          <a:bodyPr anchor="ctr">
            <a:noAutofit/>
          </a:bodyPr>
          <a:lstStyle/>
          <a:p>
            <a:pPr algn="l"/>
            <a:r>
              <a:rPr lang="en-IN" dirty="0"/>
              <a:t/>
            </a:r>
            <a:br>
              <a:rPr lang="en-IN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958" y="965543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Definition:</a:t>
            </a:r>
            <a:r>
              <a:rPr lang="en-US" dirty="0"/>
              <a:t> Critical thinking is like superhero thinking! It's about using our brains to really understand things and make good decisions.</a:t>
            </a:r>
          </a:p>
          <a:p>
            <a:r>
              <a:rPr lang="en-US" b="1" dirty="0"/>
              <a:t>Superpowers:</a:t>
            </a:r>
            <a:r>
              <a:rPr lang="en-US" dirty="0"/>
              <a:t> It helps us be super smart detectives, figuring out what's true and what's just pretend.</a:t>
            </a:r>
          </a:p>
          <a:p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novative Ways to Improve Critical Thinking Skills | by GoandGrow | Med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026147"/>
            <a:ext cx="5181600" cy="35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6065949" y="665017"/>
            <a:ext cx="6018220" cy="429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media </a:t>
            </a:r>
            <a:r>
              <a:rPr lang="en-US" dirty="0" err="1" smtClean="0"/>
              <a:t>messgaes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F0F0F"/>
                </a:solidFill>
                <a:latin typeface="Söhne"/>
              </a:rPr>
              <a:t>Meaning and Definition:</a:t>
            </a:r>
            <a:endParaRPr lang="en-US" dirty="0">
              <a:solidFill>
                <a:srgbClr val="0F0F0F"/>
              </a:solidFill>
              <a:latin typeface="Söhne"/>
            </a:endParaRPr>
          </a:p>
          <a:p>
            <a:r>
              <a:rPr lang="en-US" dirty="0">
                <a:solidFill>
                  <a:srgbClr val="0F0F0F"/>
                </a:solidFill>
                <a:latin typeface="Söhne"/>
              </a:rPr>
              <a:t>The process of interpreting or understanding the meaning behind messages conveyed through various forms of media.</a:t>
            </a:r>
          </a:p>
          <a:p>
            <a:r>
              <a:rPr lang="en-US" dirty="0">
                <a:solidFill>
                  <a:srgbClr val="0F0F0F"/>
                </a:solidFill>
                <a:latin typeface="Söhne"/>
              </a:rPr>
              <a:t>Information, ideas, or content transmitted through mediums such as television, radio, print, social media, etc.</a:t>
            </a:r>
          </a:p>
          <a:p>
            <a:endParaRPr lang="en-IN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Decoding media messages concept icon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17652" r="12259" b="17668"/>
          <a:stretch/>
        </p:blipFill>
        <p:spPr bwMode="auto">
          <a:xfrm>
            <a:off x="6367406" y="1690688"/>
            <a:ext cx="3935742" cy="40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/ Assignment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Decoding </a:t>
            </a:r>
            <a:r>
              <a:rPr lang="en-US" b="1" dirty="0"/>
              <a:t>Session (20 minutes):</a:t>
            </a:r>
            <a:r>
              <a:rPr lang="en-US" dirty="0"/>
              <a:t>Have each group present one advertisement or article.</a:t>
            </a:r>
          </a:p>
          <a:p>
            <a:r>
              <a:rPr lang="en-US" dirty="0"/>
              <a:t>Discuss as a class the messages portrayed and how they might impact the audience.</a:t>
            </a:r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 questions like "What is the main message? Who is the target audience? What emotions or ideas are being conveyed?"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42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IN" dirty="0"/>
              <a:t> Identifying Bias and Framing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Bias:</a:t>
            </a:r>
            <a:endParaRPr lang="en-US" dirty="0"/>
          </a:p>
          <a:p>
            <a:r>
              <a:rPr lang="en-US" dirty="0" smtClean="0"/>
              <a:t>Bias </a:t>
            </a:r>
            <a:r>
              <a:rPr lang="en-US" dirty="0"/>
              <a:t>is when someone has a preference or prejudice for or against something, someone, or a group of people. It can affect how they think and make decisions.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92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6" name="Picture 6" descr="MEDIA FRAMING THEORY - ESL Blogs - MyEnglish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1209675"/>
            <a:ext cx="3810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Framming</a:t>
            </a:r>
            <a:r>
              <a:rPr lang="en-US" dirty="0"/>
              <a:t> </a:t>
            </a:r>
          </a:p>
          <a:p>
            <a:r>
              <a:rPr lang="en-US" dirty="0"/>
              <a:t>Framing is how information is presented or "framed" to influence people's perceptions. The way something is said or shown can affect how people understand and react to it.</a:t>
            </a:r>
            <a:endParaRPr lang="en-IN" dirty="0"/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30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12:36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Activities to Understand Framing:</a:t>
            </a:r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Activities to Understand Bias: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Role Play:</a:t>
            </a:r>
            <a:endParaRPr lang="en-US" dirty="0"/>
          </a:p>
          <a:p>
            <a:r>
              <a:rPr lang="en-US" dirty="0"/>
              <a:t>Create scenarios where characters have different opinions or </a:t>
            </a:r>
            <a:r>
              <a:rPr lang="en-US" dirty="0" smtClean="0"/>
              <a:t>biases. Example : a debate with a trending topic about Bangalore.</a:t>
            </a:r>
            <a:endParaRPr lang="en-US" dirty="0"/>
          </a:p>
          <a:p>
            <a:r>
              <a:rPr lang="en-US" dirty="0"/>
              <a:t>Ask the </a:t>
            </a:r>
            <a:r>
              <a:rPr lang="en-US" dirty="0" smtClean="0"/>
              <a:t>students  </a:t>
            </a:r>
            <a:r>
              <a:rPr lang="en-US" dirty="0"/>
              <a:t>to act out the scenarios and discuss how biases can impact communication and decision-making.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News </a:t>
            </a:r>
            <a:r>
              <a:rPr lang="en-US" b="1" dirty="0"/>
              <a:t>Headline Exercise:</a:t>
            </a:r>
            <a:endParaRPr lang="en-US" dirty="0"/>
          </a:p>
          <a:p>
            <a:pPr lvl="1"/>
            <a:r>
              <a:rPr lang="en-US" dirty="0"/>
              <a:t>Show different headlines for the same news story but with different framings.</a:t>
            </a:r>
          </a:p>
          <a:p>
            <a:pPr lvl="1"/>
            <a:r>
              <a:rPr lang="en-US" dirty="0"/>
              <a:t>Discuss how the choice of words and emphasis can shape the way people perceive the news.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82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Evaluating News and Information 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128110"/>
            <a:ext cx="5157787" cy="823912"/>
          </a:xfrm>
        </p:spPr>
        <p:txBody>
          <a:bodyPr/>
          <a:lstStyle/>
          <a:p>
            <a:r>
              <a:rPr lang="en-US" dirty="0" smtClean="0"/>
              <a:t>Evaluation 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1603" y="1762227"/>
            <a:ext cx="5157787" cy="368458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r>
              <a:rPr lang="en-US" dirty="0"/>
              <a:t>Evaluating news and information sources is the process of critically assessing the credibility, reliability, and accuracy of the information presented in various media outlets.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57787" y="1343699"/>
            <a:ext cx="5183188" cy="823912"/>
          </a:xfrm>
        </p:spPr>
        <p:txBody>
          <a:bodyPr/>
          <a:lstStyle/>
          <a:p>
            <a:r>
              <a:rPr lang="en-US" dirty="0"/>
              <a:t>Key Criteria for Evaluation:</a:t>
            </a:r>
          </a:p>
          <a:p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57787" y="1959334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Source </a:t>
            </a:r>
            <a:r>
              <a:rPr lang="en-US" b="1" dirty="0"/>
              <a:t>Credibility:</a:t>
            </a:r>
            <a:endParaRPr lang="en-US" dirty="0"/>
          </a:p>
          <a:p>
            <a:pPr lvl="1"/>
            <a:r>
              <a:rPr lang="en-US" dirty="0"/>
              <a:t>Who created the information, and what are their qualifications?</a:t>
            </a:r>
          </a:p>
          <a:p>
            <a:pPr lvl="1"/>
            <a:r>
              <a:rPr lang="en-US" dirty="0"/>
              <a:t>Is the source known for its accuracy and reliability?</a:t>
            </a:r>
          </a:p>
          <a:p>
            <a:r>
              <a:rPr lang="en-US" b="1" dirty="0"/>
              <a:t>Evidence and Documentation:</a:t>
            </a:r>
            <a:endParaRPr lang="en-US" dirty="0"/>
          </a:p>
          <a:p>
            <a:pPr lvl="1"/>
            <a:r>
              <a:rPr lang="en-US" dirty="0"/>
              <a:t>Does the information provide verifiable evidence and references?</a:t>
            </a:r>
          </a:p>
          <a:p>
            <a:pPr lvl="1"/>
            <a:r>
              <a:rPr lang="en-US" dirty="0"/>
              <a:t>Are there citations or links to reputable sources?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9</a:t>
            </a:fld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9277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</TotalTime>
  <Words>1709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Söhne</vt:lpstr>
      <vt:lpstr>Kantoorthema</vt:lpstr>
      <vt:lpstr>               Media Analysis &amp; Critical Thinking   Module 4</vt:lpstr>
      <vt:lpstr>PowerPoint Presentation</vt:lpstr>
      <vt:lpstr>    </vt:lpstr>
      <vt:lpstr>Decoding media messgaes </vt:lpstr>
      <vt:lpstr>Activity / Assignment</vt:lpstr>
      <vt:lpstr>  Identifying Bias and Framing</vt:lpstr>
      <vt:lpstr>PowerPoint Presentation</vt:lpstr>
      <vt:lpstr>PowerPoint Presentation</vt:lpstr>
      <vt:lpstr>Evaluating News and Information Sources</vt:lpstr>
      <vt:lpstr> </vt:lpstr>
      <vt:lpstr>Activities…</vt:lpstr>
      <vt:lpstr>   </vt:lpstr>
      <vt:lpstr>PowerPoint Presentation</vt:lpstr>
      <vt:lpstr>Source Reliability: Evaluate the credibility of the information source. </vt:lpstr>
      <vt:lpstr>Bias Awareness: Recognize potential biases that may affect the information.</vt:lpstr>
      <vt:lpstr>Contextual Understanding: Consider the context in which information is presented.</vt:lpstr>
      <vt:lpstr>Cross-Verification: Verify information using multiple sources.</vt:lpstr>
      <vt:lpstr>PowerPoint Presentation</vt:lpstr>
      <vt:lpstr>Source Reliability Scavenger Hunt</vt:lpstr>
      <vt:lpstr> </vt:lpstr>
      <vt:lpstr>Media Analysis &amp; Critical Thinking is important in digital media literacy because..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Kole</dc:creator>
  <cp:lastModifiedBy>Admin</cp:lastModifiedBy>
  <cp:revision>39</cp:revision>
  <dcterms:created xsi:type="dcterms:W3CDTF">2023-10-20T14:42:37Z</dcterms:created>
  <dcterms:modified xsi:type="dcterms:W3CDTF">2023-11-24T07:07:42Z</dcterms:modified>
</cp:coreProperties>
</file>