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8" r:id="rId3"/>
    <p:sldId id="259" r:id="rId4"/>
    <p:sldId id="260" r:id="rId5"/>
    <p:sldId id="264" r:id="rId6"/>
    <p:sldId id="265" r:id="rId7"/>
    <p:sldId id="267" r:id="rId8"/>
    <p:sldId id="273" r:id="rId9"/>
    <p:sldId id="271" r:id="rId10"/>
    <p:sldId id="272" r:id="rId11"/>
    <p:sldId id="274" r:id="rId12"/>
    <p:sldId id="270" r:id="rId13"/>
    <p:sldId id="275" r:id="rId14"/>
    <p:sldId id="276" r:id="rId15"/>
    <p:sldId id="277" r:id="rId16"/>
    <p:sldId id="279" r:id="rId17"/>
    <p:sldId id="280" r:id="rId18"/>
    <p:sldId id="28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5A631-9ADF-44C1-89D0-5DB2A558A304}" type="datetimeFigureOut">
              <a:rPr lang="nl-NL" smtClean="0"/>
              <a:t>24-11-2023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6FC70-9170-4D00-BE2F-6E61C05BF3B0}" type="slidenum">
              <a:rPr lang="nl-NL" smtClean="0"/>
              <a:t>‹#›</a:t>
            </a:fld>
            <a:endParaRPr lang="nl-NL"/>
          </a:p>
        </p:txBody>
      </p:sp>
    </p:spTree>
    <p:extLst>
      <p:ext uri="{BB962C8B-B14F-4D97-AF65-F5344CB8AC3E}">
        <p14:creationId xmlns:p14="http://schemas.microsoft.com/office/powerpoint/2010/main" val="371323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F0C9C4B-5193-8B76-081D-EC8918F349D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 xmlns:a16="http://schemas.microsoft.com/office/drawing/2014/main" id="{AB792828-3310-4C7C-81D5-5317268D6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 xmlns:a16="http://schemas.microsoft.com/office/drawing/2014/main" id="{9DE8C083-9226-DC8C-CD37-0EBCB490C55C}"/>
              </a:ext>
            </a:extLst>
          </p:cNvPr>
          <p:cNvSpPr>
            <a:spLocks noGrp="1"/>
          </p:cNvSpPr>
          <p:nvPr>
            <p:ph type="dt" sz="half" idx="10"/>
          </p:nvPr>
        </p:nvSpPr>
        <p:spPr/>
        <p:txBody>
          <a:bodyPr/>
          <a:lstStyle/>
          <a:p>
            <a:fld id="{818F0790-FE8A-403F-9AEA-573B7763F081}" type="datetime2">
              <a:rPr lang="en-GB" smtClean="0"/>
              <a:t>Friday, 24 November 2023</a:t>
            </a:fld>
            <a:endParaRPr lang="nl-NL"/>
          </a:p>
        </p:txBody>
      </p:sp>
      <p:sp>
        <p:nvSpPr>
          <p:cNvPr id="5" name="Tijdelijke aanduiding voor voettekst 4">
            <a:extLst>
              <a:ext uri="{FF2B5EF4-FFF2-40B4-BE49-F238E27FC236}">
                <a16:creationId xmlns="" xmlns:a16="http://schemas.microsoft.com/office/drawing/2014/main" id="{A1053828-4EAA-6BC0-27AF-9EECCB4E92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C8537097-FB0F-03E9-3096-08D8A2B20C0C}"/>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126893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09CE3E-ECE8-3952-E70A-312B079B95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 xmlns:a16="http://schemas.microsoft.com/office/drawing/2014/main" id="{68D2C23D-10F6-2D0C-FBFF-E3A11AC3EEA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885B43E4-7C93-432C-D734-43404EB3000F}"/>
              </a:ext>
            </a:extLst>
          </p:cNvPr>
          <p:cNvSpPr>
            <a:spLocks noGrp="1"/>
          </p:cNvSpPr>
          <p:nvPr>
            <p:ph type="dt" sz="half" idx="10"/>
          </p:nvPr>
        </p:nvSpPr>
        <p:spPr/>
        <p:txBody>
          <a:bodyPr/>
          <a:lstStyle/>
          <a:p>
            <a:fld id="{D06F4636-1B14-4A81-A068-295D21E0A40C}" type="datetime2">
              <a:rPr lang="en-GB" smtClean="0"/>
              <a:t>Friday, 24 November 2023</a:t>
            </a:fld>
            <a:endParaRPr lang="nl-NL"/>
          </a:p>
        </p:txBody>
      </p:sp>
      <p:sp>
        <p:nvSpPr>
          <p:cNvPr id="5" name="Tijdelijke aanduiding voor voettekst 4">
            <a:extLst>
              <a:ext uri="{FF2B5EF4-FFF2-40B4-BE49-F238E27FC236}">
                <a16:creationId xmlns="" xmlns:a16="http://schemas.microsoft.com/office/drawing/2014/main" id="{74CBFA9C-23BE-E02D-D885-213EAE2DC9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E55DB017-E833-AE78-2324-02EACFF7E839}"/>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28306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 xmlns:a16="http://schemas.microsoft.com/office/drawing/2014/main" id="{780EC0FD-5B9A-036D-6268-99EA40CCCF4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 xmlns:a16="http://schemas.microsoft.com/office/drawing/2014/main" id="{2EECD854-C9F0-1EEA-E33A-24EA8CEA43C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A192F782-172B-5AF3-A960-E5BD06C42D1B}"/>
              </a:ext>
            </a:extLst>
          </p:cNvPr>
          <p:cNvSpPr>
            <a:spLocks noGrp="1"/>
          </p:cNvSpPr>
          <p:nvPr>
            <p:ph type="dt" sz="half" idx="10"/>
          </p:nvPr>
        </p:nvSpPr>
        <p:spPr/>
        <p:txBody>
          <a:bodyPr/>
          <a:lstStyle/>
          <a:p>
            <a:fld id="{C964E86F-2FED-49A6-A3BA-081192309798}" type="datetime2">
              <a:rPr lang="en-GB" smtClean="0"/>
              <a:t>Friday, 24 November 2023</a:t>
            </a:fld>
            <a:endParaRPr lang="nl-NL"/>
          </a:p>
        </p:txBody>
      </p:sp>
      <p:sp>
        <p:nvSpPr>
          <p:cNvPr id="5" name="Tijdelijke aanduiding voor voettekst 4">
            <a:extLst>
              <a:ext uri="{FF2B5EF4-FFF2-40B4-BE49-F238E27FC236}">
                <a16:creationId xmlns="" xmlns:a16="http://schemas.microsoft.com/office/drawing/2014/main" id="{1D191B1B-2023-060C-BDEC-1D1A5A8358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204FE9B1-C94A-35B6-84E6-10CC0BA2C2D4}"/>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356442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919F184-8D58-D3DA-37FF-FD71FE6F46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8B370123-1E8B-1717-7BFB-F1DB0CBFAFF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5C9AD44D-0486-C7FA-D7B2-D0A8FF6DD5A6}"/>
              </a:ext>
            </a:extLst>
          </p:cNvPr>
          <p:cNvSpPr>
            <a:spLocks noGrp="1"/>
          </p:cNvSpPr>
          <p:nvPr>
            <p:ph type="dt" sz="half" idx="10"/>
          </p:nvPr>
        </p:nvSpPr>
        <p:spPr/>
        <p:txBody>
          <a:bodyPr/>
          <a:lstStyle/>
          <a:p>
            <a:fld id="{A2B7296E-D714-48C5-A282-CBE2309A42D7}" type="datetime2">
              <a:rPr lang="en-GB" smtClean="0"/>
              <a:t>Friday, 24 November 2023</a:t>
            </a:fld>
            <a:endParaRPr lang="nl-NL"/>
          </a:p>
        </p:txBody>
      </p:sp>
      <p:sp>
        <p:nvSpPr>
          <p:cNvPr id="5" name="Tijdelijke aanduiding voor voettekst 4">
            <a:extLst>
              <a:ext uri="{FF2B5EF4-FFF2-40B4-BE49-F238E27FC236}">
                <a16:creationId xmlns="" xmlns:a16="http://schemas.microsoft.com/office/drawing/2014/main" id="{7A99CEBA-BA61-BABC-AE8A-FFD1D1536A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67C0A642-AC42-5004-8CF4-77DF5A6A1A3A}"/>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307616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DA6F39F-CCD1-229D-97DD-B935D2FA7D8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 xmlns:a16="http://schemas.microsoft.com/office/drawing/2014/main" id="{3705426D-CB6F-DA64-140E-F706AE24C8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 xmlns:a16="http://schemas.microsoft.com/office/drawing/2014/main" id="{D980EDE0-204F-8292-BD67-193FF63C8435}"/>
              </a:ext>
            </a:extLst>
          </p:cNvPr>
          <p:cNvSpPr>
            <a:spLocks noGrp="1"/>
          </p:cNvSpPr>
          <p:nvPr>
            <p:ph type="dt" sz="half" idx="10"/>
          </p:nvPr>
        </p:nvSpPr>
        <p:spPr/>
        <p:txBody>
          <a:bodyPr/>
          <a:lstStyle/>
          <a:p>
            <a:fld id="{E04E6D15-CB40-4A2B-B405-CCC9237ECB91}" type="datetime2">
              <a:rPr lang="en-GB" smtClean="0"/>
              <a:t>Friday, 24 November 2023</a:t>
            </a:fld>
            <a:endParaRPr lang="nl-NL"/>
          </a:p>
        </p:txBody>
      </p:sp>
      <p:sp>
        <p:nvSpPr>
          <p:cNvPr id="5" name="Tijdelijke aanduiding voor voettekst 4">
            <a:extLst>
              <a:ext uri="{FF2B5EF4-FFF2-40B4-BE49-F238E27FC236}">
                <a16:creationId xmlns="" xmlns:a16="http://schemas.microsoft.com/office/drawing/2014/main" id="{F3899615-2055-EFC5-CD8D-33A5F7374F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493AD61F-BDAC-146C-7B02-AA19A1396A06}"/>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42052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CA1390-F370-63C0-6E57-A6B943C6CB3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4D95B568-173F-2A9E-3BBF-5EE0814F6D5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 xmlns:a16="http://schemas.microsoft.com/office/drawing/2014/main" id="{A1951674-E397-C4B4-E74D-BF92A0E76A7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 xmlns:a16="http://schemas.microsoft.com/office/drawing/2014/main" id="{80632741-854E-961A-2D8C-79F851CD8F39}"/>
              </a:ext>
            </a:extLst>
          </p:cNvPr>
          <p:cNvSpPr>
            <a:spLocks noGrp="1"/>
          </p:cNvSpPr>
          <p:nvPr>
            <p:ph type="dt" sz="half" idx="10"/>
          </p:nvPr>
        </p:nvSpPr>
        <p:spPr/>
        <p:txBody>
          <a:bodyPr/>
          <a:lstStyle/>
          <a:p>
            <a:fld id="{65090DDF-6C58-4AC0-ADED-A4B024D84FAF}" type="datetime2">
              <a:rPr lang="en-GB" smtClean="0"/>
              <a:t>Friday, 24 November 2023</a:t>
            </a:fld>
            <a:endParaRPr lang="nl-NL"/>
          </a:p>
        </p:txBody>
      </p:sp>
      <p:sp>
        <p:nvSpPr>
          <p:cNvPr id="6" name="Tijdelijke aanduiding voor voettekst 5">
            <a:extLst>
              <a:ext uri="{FF2B5EF4-FFF2-40B4-BE49-F238E27FC236}">
                <a16:creationId xmlns="" xmlns:a16="http://schemas.microsoft.com/office/drawing/2014/main" id="{550C65F4-1A97-A7AB-DB56-92DFDB57A5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20D3997E-BDF2-6175-48F2-C53ADF0768EC}"/>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226151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A1C513D-E15E-BF27-88CD-A4D10C60078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 xmlns:a16="http://schemas.microsoft.com/office/drawing/2014/main" id="{649B969A-E2FB-CCE2-D8E1-C561762CA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 xmlns:a16="http://schemas.microsoft.com/office/drawing/2014/main" id="{A4A957A4-B922-669E-24A3-DBE1E90F109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 xmlns:a16="http://schemas.microsoft.com/office/drawing/2014/main" id="{F4AE545A-CC8D-5235-80FE-CD361A715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 xmlns:a16="http://schemas.microsoft.com/office/drawing/2014/main" id="{F748C576-2DE9-44EF-075A-723FAF4E8B1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 xmlns:a16="http://schemas.microsoft.com/office/drawing/2014/main" id="{47385FFE-5E8A-A6EE-E11C-073871040833}"/>
              </a:ext>
            </a:extLst>
          </p:cNvPr>
          <p:cNvSpPr>
            <a:spLocks noGrp="1"/>
          </p:cNvSpPr>
          <p:nvPr>
            <p:ph type="dt" sz="half" idx="10"/>
          </p:nvPr>
        </p:nvSpPr>
        <p:spPr/>
        <p:txBody>
          <a:bodyPr/>
          <a:lstStyle/>
          <a:p>
            <a:fld id="{34EF7BA2-7BC6-4247-9F98-983DE518F26A}" type="datetime2">
              <a:rPr lang="en-GB" smtClean="0"/>
              <a:t>Friday, 24 November 2023</a:t>
            </a:fld>
            <a:endParaRPr lang="nl-NL"/>
          </a:p>
        </p:txBody>
      </p:sp>
      <p:sp>
        <p:nvSpPr>
          <p:cNvPr id="8" name="Tijdelijke aanduiding voor voettekst 7">
            <a:extLst>
              <a:ext uri="{FF2B5EF4-FFF2-40B4-BE49-F238E27FC236}">
                <a16:creationId xmlns="" xmlns:a16="http://schemas.microsoft.com/office/drawing/2014/main" id="{D59F2000-FF26-7AF2-1936-DD5FB2AE4F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 xmlns:a16="http://schemas.microsoft.com/office/drawing/2014/main" id="{A55173BA-1B9C-47E8-F1FC-D1BB14A6863D}"/>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365879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2B6CF06-4337-9B6E-2A03-BEBC42430E2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 xmlns:a16="http://schemas.microsoft.com/office/drawing/2014/main" id="{F7916DAF-15FB-0B92-156C-BB6C6DEFF0EC}"/>
              </a:ext>
            </a:extLst>
          </p:cNvPr>
          <p:cNvSpPr>
            <a:spLocks noGrp="1"/>
          </p:cNvSpPr>
          <p:nvPr>
            <p:ph type="dt" sz="half" idx="10"/>
          </p:nvPr>
        </p:nvSpPr>
        <p:spPr/>
        <p:txBody>
          <a:bodyPr/>
          <a:lstStyle/>
          <a:p>
            <a:fld id="{6AA1A8B6-12EF-4A07-A008-925179391127}" type="datetime2">
              <a:rPr lang="en-GB" smtClean="0"/>
              <a:t>Friday, 24 November 2023</a:t>
            </a:fld>
            <a:endParaRPr lang="nl-NL"/>
          </a:p>
        </p:txBody>
      </p:sp>
      <p:sp>
        <p:nvSpPr>
          <p:cNvPr id="4" name="Tijdelijke aanduiding voor voettekst 3">
            <a:extLst>
              <a:ext uri="{FF2B5EF4-FFF2-40B4-BE49-F238E27FC236}">
                <a16:creationId xmlns="" xmlns:a16="http://schemas.microsoft.com/office/drawing/2014/main" id="{F38DD006-9493-3C59-B8A1-D94BBB66886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 xmlns:a16="http://schemas.microsoft.com/office/drawing/2014/main" id="{8899F970-90B3-1AC0-79C6-D2A1839D72A7}"/>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322540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A4FFAA81-F914-F30C-4FAD-B9968338F481}"/>
              </a:ext>
            </a:extLst>
          </p:cNvPr>
          <p:cNvSpPr>
            <a:spLocks noGrp="1"/>
          </p:cNvSpPr>
          <p:nvPr>
            <p:ph type="dt" sz="half" idx="10"/>
          </p:nvPr>
        </p:nvSpPr>
        <p:spPr/>
        <p:txBody>
          <a:bodyPr/>
          <a:lstStyle/>
          <a:p>
            <a:fld id="{8F43CE76-0B9E-4124-BC4B-86B251F2B23E}" type="datetime2">
              <a:rPr lang="en-GB" smtClean="0"/>
              <a:t>Friday, 24 November 2023</a:t>
            </a:fld>
            <a:endParaRPr lang="nl-NL"/>
          </a:p>
        </p:txBody>
      </p:sp>
      <p:sp>
        <p:nvSpPr>
          <p:cNvPr id="3" name="Tijdelijke aanduiding voor voettekst 2">
            <a:extLst>
              <a:ext uri="{FF2B5EF4-FFF2-40B4-BE49-F238E27FC236}">
                <a16:creationId xmlns="" xmlns:a16="http://schemas.microsoft.com/office/drawing/2014/main" id="{753C553C-E808-5EC2-B723-A089508616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F2E5DEC3-734C-5EE6-C320-F53AAD1ED78D}"/>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51136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D0D597C-C898-70DB-F5E7-260DDA20E94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 xmlns:a16="http://schemas.microsoft.com/office/drawing/2014/main" id="{91FE2993-80A8-0942-1820-31312908D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 xmlns:a16="http://schemas.microsoft.com/office/drawing/2014/main" id="{E97190DE-8F19-2598-91C5-17D2FAC2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 xmlns:a16="http://schemas.microsoft.com/office/drawing/2014/main" id="{BBAC867B-A7DA-AC52-E4D8-8457FE0E8CA4}"/>
              </a:ext>
            </a:extLst>
          </p:cNvPr>
          <p:cNvSpPr>
            <a:spLocks noGrp="1"/>
          </p:cNvSpPr>
          <p:nvPr>
            <p:ph type="dt" sz="half" idx="10"/>
          </p:nvPr>
        </p:nvSpPr>
        <p:spPr/>
        <p:txBody>
          <a:bodyPr/>
          <a:lstStyle/>
          <a:p>
            <a:fld id="{04589193-FF2A-4230-A2ED-4E3D43A8165B}" type="datetime2">
              <a:rPr lang="en-GB" smtClean="0"/>
              <a:t>Friday, 24 November 2023</a:t>
            </a:fld>
            <a:endParaRPr lang="nl-NL"/>
          </a:p>
        </p:txBody>
      </p:sp>
      <p:sp>
        <p:nvSpPr>
          <p:cNvPr id="6" name="Tijdelijke aanduiding voor voettekst 5">
            <a:extLst>
              <a:ext uri="{FF2B5EF4-FFF2-40B4-BE49-F238E27FC236}">
                <a16:creationId xmlns="" xmlns:a16="http://schemas.microsoft.com/office/drawing/2014/main" id="{075DDF5D-87D7-D216-D98D-775CF14C1F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A1DB6FB2-3867-6EDC-56C6-651BA7B872E7}"/>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10069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EBC9CE8-F9EB-EAC1-27CE-2E0BC80639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 xmlns:a16="http://schemas.microsoft.com/office/drawing/2014/main" id="{C4B8C3AD-C9B0-5598-2779-9A2DCAEDF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 xmlns:a16="http://schemas.microsoft.com/office/drawing/2014/main" id="{E128C1DD-E7CF-7326-86E8-DD0515999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 xmlns:a16="http://schemas.microsoft.com/office/drawing/2014/main" id="{58103B77-9B34-2107-1D05-55EC3F2891BE}"/>
              </a:ext>
            </a:extLst>
          </p:cNvPr>
          <p:cNvSpPr>
            <a:spLocks noGrp="1"/>
          </p:cNvSpPr>
          <p:nvPr>
            <p:ph type="dt" sz="half" idx="10"/>
          </p:nvPr>
        </p:nvSpPr>
        <p:spPr/>
        <p:txBody>
          <a:bodyPr/>
          <a:lstStyle/>
          <a:p>
            <a:fld id="{DE9765CC-6CE6-450E-B3B8-AC60E3DBC1CD}" type="datetime2">
              <a:rPr lang="en-GB" smtClean="0"/>
              <a:t>Friday, 24 November 2023</a:t>
            </a:fld>
            <a:endParaRPr lang="nl-NL"/>
          </a:p>
        </p:txBody>
      </p:sp>
      <p:sp>
        <p:nvSpPr>
          <p:cNvPr id="6" name="Tijdelijke aanduiding voor voettekst 5">
            <a:extLst>
              <a:ext uri="{FF2B5EF4-FFF2-40B4-BE49-F238E27FC236}">
                <a16:creationId xmlns="" xmlns:a16="http://schemas.microsoft.com/office/drawing/2014/main" id="{270E28A9-04CB-77FD-E4AA-79AD70D5B6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A24A9A9D-B85C-D2FD-A652-38B02F4C403E}"/>
              </a:ext>
            </a:extLst>
          </p:cNvPr>
          <p:cNvSpPr>
            <a:spLocks noGrp="1"/>
          </p:cNvSpPr>
          <p:nvPr>
            <p:ph type="sldNum" sz="quarter" idx="12"/>
          </p:nvPr>
        </p:nvSpPr>
        <p:spPr/>
        <p:txBody>
          <a:bodyPr/>
          <a:lstStyle/>
          <a:p>
            <a:fld id="{2BB595B2-25C9-4B13-8EE1-8AB0096AF4FB}" type="slidenum">
              <a:rPr lang="nl-NL" smtClean="0"/>
              <a:t>‹#›</a:t>
            </a:fld>
            <a:endParaRPr lang="nl-NL"/>
          </a:p>
        </p:txBody>
      </p:sp>
    </p:spTree>
    <p:extLst>
      <p:ext uri="{BB962C8B-B14F-4D97-AF65-F5344CB8AC3E}">
        <p14:creationId xmlns:p14="http://schemas.microsoft.com/office/powerpoint/2010/main" val="267482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79086E97-11AB-06F3-0400-BA6639B29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 xmlns:a16="http://schemas.microsoft.com/office/drawing/2014/main" id="{1B0978AD-09DD-908E-CDF8-F69BDB6B7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 xmlns:a16="http://schemas.microsoft.com/office/drawing/2014/main" id="{F65B92AC-8D55-F8D5-6980-560AF61F7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55349-816D-449D-AEBA-7A76CC0BC2B4}" type="datetime2">
              <a:rPr lang="en-GB" smtClean="0"/>
              <a:t>Friday, 24 November 2023</a:t>
            </a:fld>
            <a:endParaRPr lang="nl-NL"/>
          </a:p>
        </p:txBody>
      </p:sp>
      <p:sp>
        <p:nvSpPr>
          <p:cNvPr id="5" name="Tijdelijke aanduiding voor voettekst 4">
            <a:extLst>
              <a:ext uri="{FF2B5EF4-FFF2-40B4-BE49-F238E27FC236}">
                <a16:creationId xmlns="" xmlns:a16="http://schemas.microsoft.com/office/drawing/2014/main" id="{6177BD7B-11B5-C5DE-4345-5CE9F3534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 xmlns:a16="http://schemas.microsoft.com/office/drawing/2014/main" id="{84EF0E65-A2F4-F5E4-8CFC-12753FE08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595B2-25C9-4B13-8EE1-8AB0096AF4FB}" type="slidenum">
              <a:rPr lang="nl-NL" smtClean="0"/>
              <a:t>‹#›</a:t>
            </a:fld>
            <a:endParaRPr lang="nl-NL"/>
          </a:p>
        </p:txBody>
      </p:sp>
      <p:sp>
        <p:nvSpPr>
          <p:cNvPr id="8" name="TextBox 7">
            <a:extLst>
              <a:ext uri="{FF2B5EF4-FFF2-40B4-BE49-F238E27FC236}">
                <a16:creationId xmlns="" xmlns:a16="http://schemas.microsoft.com/office/drawing/2014/main" id="{8D801D23-2C50-1346-5CEC-3C77CDD78508}"/>
              </a:ext>
            </a:extLst>
          </p:cNvPr>
          <p:cNvSpPr txBox="1"/>
          <p:nvPr userDrawn="1"/>
        </p:nvSpPr>
        <p:spPr>
          <a:xfrm>
            <a:off x="8756374" y="6311900"/>
            <a:ext cx="3538330" cy="369332"/>
          </a:xfrm>
          <a:prstGeom prst="rect">
            <a:avLst/>
          </a:prstGeom>
          <a:noFill/>
        </p:spPr>
        <p:txBody>
          <a:bodyPr wrap="square" rtlCol="0">
            <a:spAutoFit/>
          </a:bodyPr>
          <a:lstStyle/>
          <a:p>
            <a:r>
              <a:rPr lang="en-IN" dirty="0">
                <a:solidFill>
                  <a:schemeClr val="bg1">
                    <a:lumMod val="50000"/>
                  </a:schemeClr>
                </a:solidFill>
              </a:rPr>
              <a:t>Shiny Vincent</a:t>
            </a:r>
          </a:p>
        </p:txBody>
      </p:sp>
    </p:spTree>
    <p:extLst>
      <p:ext uri="{BB962C8B-B14F-4D97-AF65-F5344CB8AC3E}">
        <p14:creationId xmlns:p14="http://schemas.microsoft.com/office/powerpoint/2010/main" val="273122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404997" y="5663189"/>
            <a:ext cx="3287343" cy="891482"/>
          </a:xfrm>
          <a:prstGeom prst="round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Afbeelding 22" descr="Afbeelding met tekst, Lettertype, wit, schermopname">
            <a:extLst>
              <a:ext uri="{FF2B5EF4-FFF2-40B4-BE49-F238E27FC236}">
                <a16:creationId xmlns="" xmlns:a16="http://schemas.microsoft.com/office/drawing/2014/main" id="{D4B2E18C-A9FD-828C-1F89-6BD77ACA7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415" y="5411671"/>
            <a:ext cx="3810000" cy="1143000"/>
          </a:xfrm>
          <a:prstGeom prst="rect">
            <a:avLst/>
          </a:prstGeom>
        </p:spPr>
      </p:pic>
      <p:pic>
        <p:nvPicPr>
          <p:cNvPr id="25" name="Afbeelding 24" descr="Afbeelding met Menselijk gezicht, persoon, kleding, glimlach&#10;&#10;Automatisch gegenereerde beschrijving">
            <a:extLst>
              <a:ext uri="{FF2B5EF4-FFF2-40B4-BE49-F238E27FC236}">
                <a16:creationId xmlns="" xmlns:a16="http://schemas.microsoft.com/office/drawing/2014/main" id="{2F53C7AF-10E4-884B-63A1-C6FAEC14D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3491" y="5572278"/>
            <a:ext cx="2950773" cy="1073303"/>
          </a:xfrm>
          <a:prstGeom prst="rect">
            <a:avLst/>
          </a:prstGeom>
        </p:spPr>
      </p:pic>
      <p:sp>
        <p:nvSpPr>
          <p:cNvPr id="2" name="Title 1"/>
          <p:cNvSpPr>
            <a:spLocks noGrp="1"/>
          </p:cNvSpPr>
          <p:nvPr>
            <p:ph type="ctrTitle"/>
          </p:nvPr>
        </p:nvSpPr>
        <p:spPr>
          <a:xfrm>
            <a:off x="1524000" y="1701913"/>
            <a:ext cx="9144000" cy="23876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IN" sz="4800" b="1" dirty="0">
                <a:solidFill>
                  <a:srgbClr val="7030A0"/>
                </a:solidFill>
                <a:latin typeface="Algerian" panose="04020705040A02060702" pitchFamily="82" charset="0"/>
              </a:rPr>
              <a:t>Media Ethics &amp; responsibility </a:t>
            </a:r>
            <a:r>
              <a:rPr lang="en-US" sz="5300" dirty="0" smtClean="0">
                <a:solidFill>
                  <a:srgbClr val="FFFF00"/>
                </a:solidFill>
                <a:latin typeface="Algerian" panose="04020705040A02060702" pitchFamily="82" charset="0"/>
              </a:rPr>
              <a:t/>
            </a:r>
            <a:br>
              <a:rPr lang="en-US" sz="5300" dirty="0" smtClean="0">
                <a:solidFill>
                  <a:srgbClr val="FFFF00"/>
                </a:solidFill>
                <a:latin typeface="Algerian" panose="04020705040A02060702" pitchFamily="82" charset="0"/>
              </a:rPr>
            </a:br>
            <a:r>
              <a:rPr lang="en-US" sz="4900" dirty="0">
                <a:latin typeface="Palatino Linotype" panose="02040502050505030304" pitchFamily="18" charset="0"/>
              </a:rPr>
              <a:t>Module </a:t>
            </a:r>
            <a:r>
              <a:rPr lang="en-US" sz="4900" dirty="0" smtClean="0">
                <a:latin typeface="Palatino Linotype" panose="02040502050505030304" pitchFamily="18" charset="0"/>
              </a:rPr>
              <a:t>5</a:t>
            </a:r>
            <a:br>
              <a:rPr lang="en-US" sz="4900" dirty="0" smtClean="0">
                <a:latin typeface="Palatino Linotype" panose="02040502050505030304" pitchFamily="18" charset="0"/>
              </a:rPr>
            </a:br>
            <a:r>
              <a:rPr lang="en-US" sz="4900" dirty="0">
                <a:latin typeface="Palatino Linotype" panose="02040502050505030304" pitchFamily="18" charset="0"/>
              </a:rPr>
              <a:t/>
            </a:r>
            <a:br>
              <a:rPr lang="en-US" sz="4900" dirty="0">
                <a:latin typeface="Palatino Linotype" panose="02040502050505030304" pitchFamily="18" charset="0"/>
              </a:rPr>
            </a:br>
            <a:r>
              <a:rPr lang="en-IN" b="1" dirty="0" smtClean="0"/>
              <a:t/>
            </a:r>
            <a:br>
              <a:rPr lang="en-IN" b="1" dirty="0" smtClean="0"/>
            </a:br>
            <a:endParaRPr lang="en-IN" dirty="0"/>
          </a:p>
        </p:txBody>
      </p:sp>
      <p:sp>
        <p:nvSpPr>
          <p:cNvPr id="3" name="AutoShape 2" descr="Role of Ethics in Media and Technology - iPlead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Role of Ethics in Media and Technology - iPlea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499" y="1974516"/>
            <a:ext cx="4953000" cy="2667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75" y="150578"/>
            <a:ext cx="1668559" cy="561762"/>
          </a:xfrm>
          <a:prstGeom prst="rect">
            <a:avLst/>
          </a:prstGeom>
        </p:spPr>
      </p:pic>
    </p:spTree>
    <p:extLst>
      <p:ext uri="{BB962C8B-B14F-4D97-AF65-F5344CB8AC3E}">
        <p14:creationId xmlns:p14="http://schemas.microsoft.com/office/powerpoint/2010/main" val="295077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10</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250167" y="725011"/>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107831" y="81127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4018690" y="455555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4018690" y="4482023"/>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 xmlns:a16="http://schemas.microsoft.com/office/drawing/2014/main" id="{55CAA242-C37A-0BEC-C575-329A1BFB0BFE}"/>
              </a:ext>
            </a:extLst>
          </p:cNvPr>
          <p:cNvSpPr txBox="1">
            <a:spLocks/>
          </p:cNvSpPr>
          <p:nvPr/>
        </p:nvSpPr>
        <p:spPr>
          <a:xfrm>
            <a:off x="5088147" y="577947"/>
            <a:ext cx="6996022" cy="438143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dirty="0"/>
          </a:p>
        </p:txBody>
      </p:sp>
      <p:sp>
        <p:nvSpPr>
          <p:cNvPr id="2" name="Title 1"/>
          <p:cNvSpPr>
            <a:spLocks noGrp="1"/>
          </p:cNvSpPr>
          <p:nvPr>
            <p:ph type="title"/>
          </p:nvPr>
        </p:nvSpPr>
        <p:spPr/>
        <p:txBody>
          <a:bodyPr/>
          <a:lstStyle/>
          <a:p>
            <a:r>
              <a:rPr lang="en-US" b="1" dirty="0"/>
              <a:t>Digital Literacy and Fake News</a:t>
            </a:r>
            <a:endParaRPr lang="en-IN" dirty="0"/>
          </a:p>
        </p:txBody>
      </p:sp>
      <p:sp>
        <p:nvSpPr>
          <p:cNvPr id="5" name="Text Placeholder 4"/>
          <p:cNvSpPr>
            <a:spLocks noGrp="1"/>
          </p:cNvSpPr>
          <p:nvPr>
            <p:ph type="body" idx="1"/>
          </p:nvPr>
        </p:nvSpPr>
        <p:spPr/>
        <p:txBody>
          <a:bodyPr/>
          <a:lstStyle/>
          <a:p>
            <a:r>
              <a:rPr lang="en-US" dirty="0"/>
              <a:t>Understanding Fake News</a:t>
            </a:r>
          </a:p>
          <a:p>
            <a:endParaRPr lang="en-IN" dirty="0"/>
          </a:p>
        </p:txBody>
      </p:sp>
      <p:sp>
        <p:nvSpPr>
          <p:cNvPr id="4" name="Content Placeholder 3"/>
          <p:cNvSpPr>
            <a:spLocks noGrp="1"/>
          </p:cNvSpPr>
          <p:nvPr>
            <p:ph sz="half" idx="2"/>
          </p:nvPr>
        </p:nvSpPr>
        <p:spPr>
          <a:xfrm>
            <a:off x="107831" y="2112571"/>
            <a:ext cx="5157787" cy="3684588"/>
          </a:xfrm>
        </p:spPr>
        <p:txBody>
          <a:bodyPr>
            <a:normAutofit fontScale="92500" lnSpcReduction="20000"/>
          </a:bodyPr>
          <a:lstStyle/>
          <a:p>
            <a:pPr marL="457200" lvl="1" indent="0">
              <a:buNone/>
            </a:pPr>
            <a:r>
              <a:rPr lang="en-US" dirty="0" smtClean="0"/>
              <a:t>Fake </a:t>
            </a:r>
            <a:r>
              <a:rPr lang="en-US" dirty="0"/>
              <a:t>news is like a tricky prank played on the internet. It's information that's not true but looks real. We need to be detectives to spot it.</a:t>
            </a:r>
          </a:p>
          <a:p>
            <a:r>
              <a:rPr lang="en-US" b="1" dirty="0"/>
              <a:t>Examples:</a:t>
            </a:r>
            <a:endParaRPr lang="en-US" dirty="0"/>
          </a:p>
          <a:p>
            <a:r>
              <a:rPr lang="en-US" dirty="0"/>
              <a:t>Imagine someone telling a made-up story about your favorite superhero. It might sound fun, but it can confuse people and cause problems.</a:t>
            </a:r>
          </a:p>
          <a:p>
            <a:pPr marL="0" indent="0">
              <a:buNone/>
            </a:pPr>
            <a:r>
              <a:rPr lang="en-US" dirty="0" smtClean="0"/>
              <a:t>.</a:t>
            </a:r>
            <a:endParaRPr lang="en-US" dirty="0"/>
          </a:p>
          <a:p>
            <a:pPr marL="0" indent="0">
              <a:buNone/>
            </a:pPr>
            <a:endParaRPr lang="en-IN" dirty="0"/>
          </a:p>
        </p:txBody>
      </p:sp>
      <p:sp>
        <p:nvSpPr>
          <p:cNvPr id="7" name="Text Placeholder 6"/>
          <p:cNvSpPr>
            <a:spLocks noGrp="1"/>
          </p:cNvSpPr>
          <p:nvPr>
            <p:ph type="body" sz="quarter" idx="3"/>
          </p:nvPr>
        </p:nvSpPr>
        <p:spPr/>
        <p:txBody>
          <a:bodyPr/>
          <a:lstStyle/>
          <a:p>
            <a:endParaRPr lang="en-IN" dirty="0"/>
          </a:p>
        </p:txBody>
      </p:sp>
      <p:sp>
        <p:nvSpPr>
          <p:cNvPr id="8" name="Content Placeholder 7"/>
          <p:cNvSpPr>
            <a:spLocks noGrp="1"/>
          </p:cNvSpPr>
          <p:nvPr>
            <p:ph sz="quarter" idx="4"/>
          </p:nvPr>
        </p:nvSpPr>
        <p:spPr/>
        <p:txBody>
          <a:bodyPr/>
          <a:lstStyle/>
          <a:p>
            <a:r>
              <a:rPr lang="en-US" b="1" dirty="0"/>
              <a:t>Practical Activity:</a:t>
            </a:r>
            <a:endParaRPr lang="en-US" dirty="0"/>
          </a:p>
          <a:p>
            <a:r>
              <a:rPr lang="en-US" dirty="0"/>
              <a:t>Play a "Spot the Fake" game where students learn to identify real and fake news articles.</a:t>
            </a:r>
          </a:p>
          <a:p>
            <a:pPr marL="0" indent="0">
              <a:buNone/>
            </a:pPr>
            <a:endParaRPr lang="en-IN" dirty="0"/>
          </a:p>
          <a:p>
            <a:endParaRPr lang="en-IN" dirty="0"/>
          </a:p>
        </p:txBody>
      </p:sp>
    </p:spTree>
    <p:extLst>
      <p:ext uri="{BB962C8B-B14F-4D97-AF65-F5344CB8AC3E}">
        <p14:creationId xmlns:p14="http://schemas.microsoft.com/office/powerpoint/2010/main" val="2626728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4" name="Date Placeholder 3"/>
          <p:cNvSpPr>
            <a:spLocks noGrp="1"/>
          </p:cNvSpPr>
          <p:nvPr>
            <p:ph type="dt" sz="half" idx="10"/>
          </p:nvPr>
        </p:nvSpPr>
        <p:spPr/>
        <p:txBody>
          <a:bodyPr/>
          <a:lstStyle/>
          <a:p>
            <a:fld id="{A2B7296E-D714-48C5-A282-CBE2309A42D7}" type="datetime2">
              <a:rPr lang="en-GB" smtClean="0"/>
              <a:t>Friday, 24 November 2023</a:t>
            </a:fld>
            <a:endParaRPr lang="nl-NL"/>
          </a:p>
        </p:txBody>
      </p:sp>
      <p:sp>
        <p:nvSpPr>
          <p:cNvPr id="5" name="Slide Number Placeholder 4"/>
          <p:cNvSpPr>
            <a:spLocks noGrp="1"/>
          </p:cNvSpPr>
          <p:nvPr>
            <p:ph type="sldNum" sz="quarter" idx="12"/>
          </p:nvPr>
        </p:nvSpPr>
        <p:spPr/>
        <p:txBody>
          <a:bodyPr/>
          <a:lstStyle/>
          <a:p>
            <a:fld id="{2BB595B2-25C9-4B13-8EE1-8AB0096AF4FB}" type="slidenum">
              <a:rPr lang="nl-NL" smtClean="0"/>
              <a:t>11</a:t>
            </a:fld>
            <a:endParaRPr lang="nl-NL"/>
          </a:p>
        </p:txBody>
      </p:sp>
      <p:grpSp>
        <p:nvGrpSpPr>
          <p:cNvPr id="6" name="Group 5">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7" name="Rectangle 6">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Content Placeholder 8"/>
          <p:cNvSpPr>
            <a:spLocks noGrp="1"/>
          </p:cNvSpPr>
          <p:nvPr>
            <p:ph idx="1"/>
          </p:nvPr>
        </p:nvSpPr>
        <p:spPr/>
        <p:txBody>
          <a:bodyPr/>
          <a:lstStyle/>
          <a:p>
            <a:r>
              <a:rPr lang="en-US" b="1" dirty="0"/>
              <a:t>Consequences of Fake News</a:t>
            </a:r>
            <a:endParaRPr lang="en-US" dirty="0"/>
          </a:p>
          <a:p>
            <a:pPr marL="457200" lvl="1" indent="0">
              <a:buNone/>
            </a:pPr>
            <a:r>
              <a:rPr lang="en-US" dirty="0" smtClean="0"/>
              <a:t>When </a:t>
            </a:r>
            <a:r>
              <a:rPr lang="en-US" dirty="0"/>
              <a:t>fake news spreads, it can be like a game of broken telephone. The wrong information goes from one person to another, and everyone gets confused.</a:t>
            </a:r>
          </a:p>
          <a:p>
            <a:endParaRPr lang="en-US" dirty="0" smtClean="0"/>
          </a:p>
          <a:p>
            <a:r>
              <a:rPr lang="en-US" dirty="0" err="1" smtClean="0"/>
              <a:t>Activity:Share</a:t>
            </a:r>
            <a:r>
              <a:rPr lang="en-US" dirty="0" smtClean="0"/>
              <a:t> </a:t>
            </a:r>
            <a:r>
              <a:rPr lang="en-US" dirty="0"/>
              <a:t>stories about how fake news caused confusion or made people believe things that weren't true.</a:t>
            </a:r>
            <a:endParaRPr lang="en-IN" dirty="0"/>
          </a:p>
        </p:txBody>
      </p:sp>
    </p:spTree>
    <p:extLst>
      <p:ext uri="{BB962C8B-B14F-4D97-AF65-F5344CB8AC3E}">
        <p14:creationId xmlns:p14="http://schemas.microsoft.com/office/powerpoint/2010/main" val="92493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12</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7694762" y="785004"/>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7552426" y="871268"/>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11463285" y="4615548"/>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11463285" y="4542016"/>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IN" dirty="0">
                <a:latin typeface="Algerian" panose="04020705040A02060702" pitchFamily="82" charset="0"/>
              </a:rPr>
              <a:t>Countering Online Harassment and Misinformation</a:t>
            </a:r>
          </a:p>
        </p:txBody>
      </p:sp>
      <p:sp>
        <p:nvSpPr>
          <p:cNvPr id="7" name="Content Placeholder 6"/>
          <p:cNvSpPr>
            <a:spLocks noGrp="1"/>
          </p:cNvSpPr>
          <p:nvPr>
            <p:ph sz="half" idx="1"/>
          </p:nvPr>
        </p:nvSpPr>
        <p:spPr/>
        <p:txBody>
          <a:bodyPr/>
          <a:lstStyle/>
          <a:p>
            <a:pPr lvl="1"/>
            <a:endParaRPr lang="en-US" dirty="0" smtClean="0"/>
          </a:p>
          <a:p>
            <a:endParaRPr lang="en-IN" dirty="0"/>
          </a:p>
        </p:txBody>
      </p:sp>
      <p:sp>
        <p:nvSpPr>
          <p:cNvPr id="18" name="Content Placeholder 17"/>
          <p:cNvSpPr>
            <a:spLocks noGrp="1"/>
          </p:cNvSpPr>
          <p:nvPr>
            <p:ph sz="half" idx="2"/>
          </p:nvPr>
        </p:nvSpPr>
        <p:spPr/>
        <p:txBody>
          <a:bodyPr/>
          <a:lstStyle/>
          <a:p>
            <a:r>
              <a:rPr lang="en-US" dirty="0" smtClean="0"/>
              <a:t>Online </a:t>
            </a:r>
            <a:r>
              <a:rPr lang="en-US" dirty="0"/>
              <a:t>harassment refers to the intentional use of digital platforms to threaten, intimidate, or harm others emotionally or </a:t>
            </a:r>
            <a:r>
              <a:rPr lang="en-US" dirty="0" smtClean="0"/>
              <a:t>socially</a:t>
            </a:r>
          </a:p>
          <a:p>
            <a:r>
              <a:rPr lang="en-US" dirty="0"/>
              <a:t>Examples: Cyberbullying, hate speech, spreading </a:t>
            </a:r>
            <a:r>
              <a:rPr lang="en-US" dirty="0" smtClean="0"/>
              <a:t>rumors.</a:t>
            </a:r>
            <a:endParaRPr lang="en-IN" dirty="0"/>
          </a:p>
        </p:txBody>
      </p:sp>
      <p:sp>
        <p:nvSpPr>
          <p:cNvPr id="2" name="AutoShape 2" descr="Digital Media Writing Stock Illustrations – 17,594 Digital Media Writing  Stock Illustrations, Vectors &amp; Clipart - Dreams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Digital Media Writing Stock Illustrations – 17,594 Digital Media Writing  Stock Illustrations, Vectors &amp; Clipart - Dreamsti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6" descr="Digital Media Writing Stock Illustrations – 17,594 Digital Media Writing  Stock Illustrations, Vectors &amp; Clipart -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3" name="Picture 2" descr="Topic · Media ethics · Change.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24" y="1690688"/>
            <a:ext cx="5611164" cy="315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80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a:t/>
            </a:r>
            <a:br>
              <a:rPr lang="en-IN" dirty="0"/>
            </a:br>
            <a:r>
              <a:rPr lang="en-IN" b="1" dirty="0"/>
              <a:t>Recognizing Harassment </a:t>
            </a:r>
            <a:endParaRPr lang="en-IN" dirty="0"/>
          </a:p>
        </p:txBody>
      </p:sp>
      <p:sp>
        <p:nvSpPr>
          <p:cNvPr id="10" name="Text Placeholder 9"/>
          <p:cNvSpPr>
            <a:spLocks noGrp="1"/>
          </p:cNvSpPr>
          <p:nvPr>
            <p:ph type="body" idx="1"/>
          </p:nvPr>
        </p:nvSpPr>
        <p:spPr>
          <a:xfrm>
            <a:off x="839788" y="1362076"/>
            <a:ext cx="5157787" cy="823912"/>
          </a:xfrm>
        </p:spPr>
        <p:txBody>
          <a:bodyPr/>
          <a:lstStyle/>
          <a:p>
            <a:r>
              <a:rPr lang="en-US" dirty="0" smtClean="0"/>
              <a:t>Activity </a:t>
            </a:r>
            <a:endParaRPr lang="en-IN" dirty="0"/>
          </a:p>
        </p:txBody>
      </p:sp>
      <p:sp>
        <p:nvSpPr>
          <p:cNvPr id="12" name="Text Placeholder 11"/>
          <p:cNvSpPr>
            <a:spLocks noGrp="1"/>
          </p:cNvSpPr>
          <p:nvPr>
            <p:ph type="body" sz="quarter" idx="3"/>
          </p:nvPr>
        </p:nvSpPr>
        <p:spPr/>
        <p:txBody>
          <a:bodyPr/>
          <a:lstStyle/>
          <a:p>
            <a:endParaRPr lang="en-IN" dirty="0"/>
          </a:p>
        </p:txBody>
      </p:sp>
      <p:sp>
        <p:nvSpPr>
          <p:cNvPr id="4" name="Date Placeholder 3"/>
          <p:cNvSpPr>
            <a:spLocks noGrp="1"/>
          </p:cNvSpPr>
          <p:nvPr>
            <p:ph type="dt" sz="half" idx="10"/>
          </p:nvPr>
        </p:nvSpPr>
        <p:spPr/>
        <p:txBody>
          <a:bodyPr/>
          <a:lstStyle/>
          <a:p>
            <a:fld id="{A2B7296E-D714-48C5-A282-CBE2309A42D7}" type="datetime2">
              <a:rPr lang="en-GB" smtClean="0"/>
              <a:t>Friday, 24 November 2023</a:t>
            </a:fld>
            <a:endParaRPr lang="nl-NL"/>
          </a:p>
        </p:txBody>
      </p:sp>
      <p:sp>
        <p:nvSpPr>
          <p:cNvPr id="5" name="Slide Number Placeholder 4"/>
          <p:cNvSpPr>
            <a:spLocks noGrp="1"/>
          </p:cNvSpPr>
          <p:nvPr>
            <p:ph type="sldNum" sz="quarter" idx="12"/>
          </p:nvPr>
        </p:nvSpPr>
        <p:spPr/>
        <p:txBody>
          <a:bodyPr/>
          <a:lstStyle/>
          <a:p>
            <a:fld id="{2BB595B2-25C9-4B13-8EE1-8AB0096AF4FB}" type="slidenum">
              <a:rPr lang="nl-NL" smtClean="0"/>
              <a:t>13</a:t>
            </a:fld>
            <a:endParaRPr lang="nl-NL"/>
          </a:p>
        </p:txBody>
      </p:sp>
      <p:grpSp>
        <p:nvGrpSpPr>
          <p:cNvPr id="6" name="Group 5">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7" name="Rectangle 6">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Content Placeholder 1"/>
          <p:cNvSpPr>
            <a:spLocks noGrp="1"/>
          </p:cNvSpPr>
          <p:nvPr>
            <p:ph sz="half" idx="2"/>
          </p:nvPr>
        </p:nvSpPr>
        <p:spPr>
          <a:xfrm>
            <a:off x="838200" y="2218319"/>
            <a:ext cx="5157787" cy="3684588"/>
          </a:xfrm>
        </p:spPr>
        <p:txBody>
          <a:bodyPr/>
          <a:lstStyle/>
          <a:p>
            <a:pPr marL="0" indent="0">
              <a:buNone/>
            </a:pPr>
            <a:r>
              <a:rPr lang="en-US" dirty="0" smtClean="0"/>
              <a:t>Present </a:t>
            </a:r>
            <a:r>
              <a:rPr lang="en-US" dirty="0"/>
              <a:t>relatable scenarios and ask students to discuss whether they perceive it as online harassment or not.</a:t>
            </a:r>
          </a:p>
          <a:p>
            <a:r>
              <a:rPr lang="en-US" dirty="0"/>
              <a:t>Encourage open conversations about different perspectives and experiences.</a:t>
            </a:r>
          </a:p>
          <a:p>
            <a:endParaRPr lang="en-IN" dirty="0"/>
          </a:p>
        </p:txBody>
      </p:sp>
      <p:pic>
        <p:nvPicPr>
          <p:cNvPr id="9218" name="Picture 2" descr="General - Cyber Bullying - ISEA"/>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995217" y="1495264"/>
            <a:ext cx="3887432" cy="3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21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a:t>Combatting Online Harassment</a:t>
            </a:r>
            <a:br>
              <a:rPr lang="en-US" b="1" dirty="0"/>
            </a:br>
            <a:r>
              <a:rPr lang="en-IN" dirty="0"/>
              <a:t/>
            </a:r>
            <a:br>
              <a:rPr lang="en-IN" dirty="0"/>
            </a:br>
            <a:endParaRPr lang="en-IN" dirty="0"/>
          </a:p>
        </p:txBody>
      </p:sp>
      <p:sp>
        <p:nvSpPr>
          <p:cNvPr id="10" name="Text Placeholder 9"/>
          <p:cNvSpPr>
            <a:spLocks noGrp="1"/>
          </p:cNvSpPr>
          <p:nvPr>
            <p:ph type="body" idx="1"/>
          </p:nvPr>
        </p:nvSpPr>
        <p:spPr/>
        <p:txBody>
          <a:bodyPr/>
          <a:lstStyle/>
          <a:p>
            <a:endParaRPr lang="en-IN" dirty="0"/>
          </a:p>
        </p:txBody>
      </p:sp>
      <p:sp>
        <p:nvSpPr>
          <p:cNvPr id="11" name="Text Placeholder 10"/>
          <p:cNvSpPr>
            <a:spLocks noGrp="1"/>
          </p:cNvSpPr>
          <p:nvPr>
            <p:ph type="body" sz="quarter" idx="3"/>
          </p:nvPr>
        </p:nvSpPr>
        <p:spPr/>
        <p:txBody>
          <a:bodyPr/>
          <a:lstStyle/>
          <a:p>
            <a:endParaRPr lang="en-IN"/>
          </a:p>
        </p:txBody>
      </p:sp>
      <p:sp>
        <p:nvSpPr>
          <p:cNvPr id="4" name="Date Placeholder 3"/>
          <p:cNvSpPr>
            <a:spLocks noGrp="1"/>
          </p:cNvSpPr>
          <p:nvPr>
            <p:ph type="dt" sz="half" idx="10"/>
          </p:nvPr>
        </p:nvSpPr>
        <p:spPr/>
        <p:txBody>
          <a:bodyPr/>
          <a:lstStyle/>
          <a:p>
            <a:fld id="{A2B7296E-D714-48C5-A282-CBE2309A42D7}" type="datetime2">
              <a:rPr lang="en-GB" smtClean="0"/>
              <a:t>Friday, 24 November 2023</a:t>
            </a:fld>
            <a:endParaRPr lang="nl-NL"/>
          </a:p>
        </p:txBody>
      </p:sp>
      <p:sp>
        <p:nvSpPr>
          <p:cNvPr id="5" name="Slide Number Placeholder 4"/>
          <p:cNvSpPr>
            <a:spLocks noGrp="1"/>
          </p:cNvSpPr>
          <p:nvPr>
            <p:ph type="sldNum" sz="quarter" idx="12"/>
          </p:nvPr>
        </p:nvSpPr>
        <p:spPr/>
        <p:txBody>
          <a:bodyPr/>
          <a:lstStyle/>
          <a:p>
            <a:fld id="{2BB595B2-25C9-4B13-8EE1-8AB0096AF4FB}" type="slidenum">
              <a:rPr lang="nl-NL" smtClean="0"/>
              <a:t>14</a:t>
            </a:fld>
            <a:endParaRPr lang="nl-NL"/>
          </a:p>
        </p:txBody>
      </p:sp>
      <p:grpSp>
        <p:nvGrpSpPr>
          <p:cNvPr id="6" name="Group 5">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7" name="Rectangle 6">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Content Placeholder 12"/>
          <p:cNvSpPr>
            <a:spLocks noGrp="1"/>
          </p:cNvSpPr>
          <p:nvPr>
            <p:ph sz="half" idx="2"/>
          </p:nvPr>
        </p:nvSpPr>
        <p:spPr>
          <a:xfrm>
            <a:off x="554425" y="2505075"/>
            <a:ext cx="4610004" cy="3014887"/>
          </a:xfrm>
        </p:spPr>
        <p:txBody>
          <a:bodyPr>
            <a:normAutofit fontScale="62500" lnSpcReduction="20000"/>
          </a:bodyPr>
          <a:lstStyle/>
          <a:p>
            <a:r>
              <a:rPr lang="en-US" b="1" dirty="0" smtClean="0"/>
              <a:t>Objective</a:t>
            </a:r>
            <a:r>
              <a:rPr lang="en-US" b="1" dirty="0"/>
              <a:t>:</a:t>
            </a:r>
            <a:r>
              <a:rPr lang="en-US" dirty="0"/>
              <a:t> Equip students with strategies to counteract online harassment and promote a positive digital environment.</a:t>
            </a:r>
          </a:p>
          <a:p>
            <a:r>
              <a:rPr lang="en-US" b="1" dirty="0"/>
              <a:t>Reporting and Blocking</a:t>
            </a:r>
            <a:endParaRPr lang="en-US" dirty="0"/>
          </a:p>
          <a:p>
            <a:pPr lvl="1"/>
            <a:r>
              <a:rPr lang="en-US" dirty="0"/>
              <a:t>Teach students how to report and block individuals engaging in harassment.</a:t>
            </a:r>
          </a:p>
          <a:p>
            <a:pPr lvl="1"/>
            <a:r>
              <a:rPr lang="en-US" dirty="0"/>
              <a:t>Provide step-by-step guides for popular social media platforms.</a:t>
            </a:r>
          </a:p>
          <a:p>
            <a:r>
              <a:rPr lang="en-US" b="1" dirty="0"/>
              <a:t>Digital Etiquette</a:t>
            </a:r>
            <a:endParaRPr lang="en-US" dirty="0"/>
          </a:p>
          <a:p>
            <a:pPr lvl="1"/>
            <a:r>
              <a:rPr lang="en-US" dirty="0"/>
              <a:t>Emphasize the significance of maintaining good digital etiquette.</a:t>
            </a:r>
          </a:p>
          <a:p>
            <a:pPr lvl="1"/>
            <a:r>
              <a:rPr lang="en-US" dirty="0"/>
              <a:t>Create a class "Digital Etiquette Pledge" where students commit to positive online behavior.</a:t>
            </a:r>
          </a:p>
          <a:p>
            <a:endParaRPr lang="en-IN" dirty="0"/>
          </a:p>
        </p:txBody>
      </p:sp>
      <p:sp>
        <p:nvSpPr>
          <p:cNvPr id="2" name="Content Placeholder 1"/>
          <p:cNvSpPr>
            <a:spLocks noGrp="1"/>
          </p:cNvSpPr>
          <p:nvPr>
            <p:ph sz="quarter" idx="4"/>
          </p:nvPr>
        </p:nvSpPr>
        <p:spPr>
          <a:xfrm>
            <a:off x="6271660" y="1835374"/>
            <a:ext cx="5183188" cy="3684588"/>
          </a:xfrm>
        </p:spPr>
        <p:txBody>
          <a:bodyPr/>
          <a:lstStyle/>
          <a:p>
            <a:r>
              <a:rPr lang="en-US" b="1" dirty="0"/>
              <a:t>Building Empathy and Respect Online</a:t>
            </a:r>
            <a:endParaRPr lang="en-US" dirty="0"/>
          </a:p>
          <a:p>
            <a:pPr lvl="1"/>
            <a:r>
              <a:rPr lang="en-US" dirty="0"/>
              <a:t>Discuss the importance of treating others online with the same respect as offline.</a:t>
            </a:r>
          </a:p>
          <a:p>
            <a:pPr lvl="1"/>
            <a:r>
              <a:rPr lang="en-US" dirty="0"/>
              <a:t>Role-play scenarios where students demonstrate respectful online communication.</a:t>
            </a:r>
          </a:p>
          <a:p>
            <a:endParaRPr lang="en-IN" dirty="0"/>
          </a:p>
        </p:txBody>
      </p:sp>
    </p:spTree>
    <p:extLst>
      <p:ext uri="{BB962C8B-B14F-4D97-AF65-F5344CB8AC3E}">
        <p14:creationId xmlns:p14="http://schemas.microsoft.com/office/powerpoint/2010/main" val="1373013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202"/>
            <a:ext cx="10515600" cy="1325563"/>
          </a:xfrm>
        </p:spPr>
        <p:txBody>
          <a:bodyPr/>
          <a:lstStyle/>
          <a:p>
            <a:r>
              <a:rPr lang="en-US" dirty="0" smtClean="0"/>
              <a:t>Activity</a:t>
            </a:r>
            <a:endParaRPr lang="en-IN" dirty="0"/>
          </a:p>
        </p:txBody>
      </p:sp>
      <p:sp>
        <p:nvSpPr>
          <p:cNvPr id="17" name="Content Placeholder 16"/>
          <p:cNvSpPr>
            <a:spLocks noGrp="1"/>
          </p:cNvSpPr>
          <p:nvPr>
            <p:ph sz="half" idx="1"/>
          </p:nvPr>
        </p:nvSpPr>
        <p:spPr>
          <a:xfrm>
            <a:off x="838200" y="1303361"/>
            <a:ext cx="5181600" cy="4351338"/>
          </a:xfrm>
        </p:spPr>
        <p:txBody>
          <a:bodyPr>
            <a:normAutofit fontScale="92500" lnSpcReduction="20000"/>
          </a:bodyPr>
          <a:lstStyle/>
          <a:p>
            <a:r>
              <a:rPr lang="en-US" dirty="0"/>
              <a:t>Organize a class event where students present their understanding of online harassment and misinformation</a:t>
            </a:r>
            <a:r>
              <a:rPr lang="en-US" dirty="0" smtClean="0"/>
              <a:t>.</a:t>
            </a:r>
          </a:p>
          <a:p>
            <a:r>
              <a:rPr lang="en-US" dirty="0" smtClean="0"/>
              <a:t> </a:t>
            </a:r>
            <a:r>
              <a:rPr lang="en-US" dirty="0"/>
              <a:t>Students can create posters, short videos, or presentations showcasing what they've learned and share practical tips for responsible online behavior. </a:t>
            </a:r>
            <a:endParaRPr lang="en-US" dirty="0" smtClean="0"/>
          </a:p>
          <a:p>
            <a:r>
              <a:rPr lang="en-US" dirty="0" smtClean="0"/>
              <a:t>Invite </a:t>
            </a:r>
            <a:r>
              <a:rPr lang="en-US" dirty="0"/>
              <a:t>parents and other classes to attend the showcase, fostering a school-wide commitment to digital citizenship.</a:t>
            </a:r>
            <a:endParaRPr lang="en-IN" dirty="0"/>
          </a:p>
        </p:txBody>
      </p:sp>
      <p:sp>
        <p:nvSpPr>
          <p:cNvPr id="4" name="Date Placeholder 3"/>
          <p:cNvSpPr>
            <a:spLocks noGrp="1"/>
          </p:cNvSpPr>
          <p:nvPr>
            <p:ph type="dt" sz="half" idx="10"/>
          </p:nvPr>
        </p:nvSpPr>
        <p:spPr/>
        <p:txBody>
          <a:bodyPr/>
          <a:lstStyle/>
          <a:p>
            <a:fld id="{A2B7296E-D714-48C5-A282-CBE2309A42D7}" type="datetime2">
              <a:rPr lang="en-GB" smtClean="0"/>
              <a:pPr/>
              <a:t>Friday, 24 November 2023</a:t>
            </a:fld>
            <a:endParaRPr lang="nl-NL"/>
          </a:p>
        </p:txBody>
      </p:sp>
      <p:sp>
        <p:nvSpPr>
          <p:cNvPr id="5" name="Slide Number Placeholder 4"/>
          <p:cNvSpPr>
            <a:spLocks noGrp="1"/>
          </p:cNvSpPr>
          <p:nvPr>
            <p:ph type="sldNum" sz="quarter" idx="12"/>
          </p:nvPr>
        </p:nvSpPr>
        <p:spPr/>
        <p:txBody>
          <a:bodyPr/>
          <a:lstStyle/>
          <a:p>
            <a:fld id="{2BB595B2-25C9-4B13-8EE1-8AB0096AF4FB}" type="slidenum">
              <a:rPr lang="nl-NL" smtClean="0"/>
              <a:pPr/>
              <a:t>15</a:t>
            </a:fld>
            <a:endParaRPr lang="nl-NL"/>
          </a:p>
        </p:txBody>
      </p:sp>
      <p:grpSp>
        <p:nvGrpSpPr>
          <p:cNvPr id="6" name="Group 5">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7" name="Rectangle 6">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2"/>
          <p:cNvSpPr>
            <a:spLocks noChangeArrowheads="1"/>
          </p:cNvSpPr>
          <p:nvPr/>
        </p:nvSpPr>
        <p:spPr bwMode="auto">
          <a:xfrm>
            <a:off x="0"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Söhne"/>
              </a:rPr>
              <a:t/>
            </a:r>
            <a:br>
              <a:rPr kumimoji="0" lang="en-US" sz="1000" b="0" i="0" u="none" strike="noStrike" cap="none" normalizeH="0" baseline="0" dirty="0" smtClean="0">
                <a:ln>
                  <a:noFill/>
                </a:ln>
                <a:solidFill>
                  <a:schemeClr val="tx1"/>
                </a:solidFill>
                <a:effectLst/>
                <a:latin typeface="Söhne"/>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AutoShape 2" descr="Empowering Ethical E-Learners: Nurturing Digital Citizen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46" name="Picture 6" descr="Digital Citizenship - Mind 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3999" y="1201290"/>
            <a:ext cx="5622946" cy="36544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7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What is Digital Citizenship? - Ozan Super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7727"/>
            <a:ext cx="10270096" cy="640073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p:txBody>
          <a:bodyPr/>
          <a:lstStyle/>
          <a:p>
            <a:r>
              <a:rPr lang="en-US" dirty="0" smtClean="0">
                <a:solidFill>
                  <a:srgbClr val="FFFF00"/>
                </a:solidFill>
              </a:rPr>
              <a:t>Importance of ethics in digital media </a:t>
            </a:r>
            <a:endParaRPr lang="en-IN" dirty="0">
              <a:solidFill>
                <a:srgbClr val="FFFF00"/>
              </a:solidFill>
            </a:endParaRPr>
          </a:p>
        </p:txBody>
      </p:sp>
      <p:sp>
        <p:nvSpPr>
          <p:cNvPr id="13" name="Text Placeholder 12"/>
          <p:cNvSpPr>
            <a:spLocks noGrp="1"/>
          </p:cNvSpPr>
          <p:nvPr>
            <p:ph type="body" idx="1"/>
          </p:nvPr>
        </p:nvSpPr>
        <p:spPr/>
        <p:txBody>
          <a:bodyPr/>
          <a:lstStyle/>
          <a:p>
            <a:r>
              <a:rPr lang="en-US" dirty="0">
                <a:solidFill>
                  <a:schemeClr val="bg2"/>
                </a:solidFill>
              </a:rPr>
              <a:t>Credibility and </a:t>
            </a:r>
            <a:r>
              <a:rPr lang="en-US" dirty="0" smtClean="0">
                <a:solidFill>
                  <a:schemeClr val="bg2"/>
                </a:solidFill>
              </a:rPr>
              <a:t>Trustworthiness</a:t>
            </a:r>
            <a:endParaRPr lang="en-US" dirty="0">
              <a:solidFill>
                <a:schemeClr val="bg2"/>
              </a:solidFill>
            </a:endParaRPr>
          </a:p>
          <a:p>
            <a:endParaRPr lang="en-IN" dirty="0"/>
          </a:p>
        </p:txBody>
      </p:sp>
      <p:sp>
        <p:nvSpPr>
          <p:cNvPr id="4" name="Content Placeholder 3"/>
          <p:cNvSpPr>
            <a:spLocks noGrp="1"/>
          </p:cNvSpPr>
          <p:nvPr>
            <p:ph sz="half" idx="2"/>
          </p:nvPr>
        </p:nvSpPr>
        <p:spPr>
          <a:xfrm>
            <a:off x="906887" y="2190114"/>
            <a:ext cx="5157787" cy="3684588"/>
          </a:xfrm>
        </p:spPr>
        <p:txBody>
          <a:bodyPr>
            <a:normAutofit/>
          </a:bodyPr>
          <a:lstStyle/>
          <a:p>
            <a:pPr algn="r"/>
            <a:r>
              <a:rPr lang="en-US" dirty="0" smtClean="0">
                <a:solidFill>
                  <a:schemeClr val="bg2"/>
                </a:solidFill>
              </a:rPr>
              <a:t>Upholds </a:t>
            </a:r>
            <a:r>
              <a:rPr lang="en-US" dirty="0">
                <a:solidFill>
                  <a:schemeClr val="bg2"/>
                </a:solidFill>
              </a:rPr>
              <a:t>the credibility of digital media by ensuring accurate and reliable information.</a:t>
            </a:r>
          </a:p>
          <a:p>
            <a:pPr algn="r"/>
            <a:r>
              <a:rPr lang="en-US" dirty="0">
                <a:solidFill>
                  <a:schemeClr val="bg2"/>
                </a:solidFill>
              </a:rPr>
              <a:t>Fosters trust between media outlets and their audiences.</a:t>
            </a:r>
          </a:p>
          <a:p>
            <a:endParaRPr lang="en-IN" dirty="0"/>
          </a:p>
        </p:txBody>
      </p:sp>
      <p:sp>
        <p:nvSpPr>
          <p:cNvPr id="14" name="Text Placeholder 13"/>
          <p:cNvSpPr>
            <a:spLocks noGrp="1"/>
          </p:cNvSpPr>
          <p:nvPr>
            <p:ph type="body" sz="quarter" idx="3"/>
          </p:nvPr>
        </p:nvSpPr>
        <p:spPr/>
        <p:txBody>
          <a:bodyPr/>
          <a:lstStyle/>
          <a:p>
            <a:r>
              <a:rPr lang="en-US" dirty="0">
                <a:solidFill>
                  <a:schemeClr val="bg2"/>
                </a:solidFill>
              </a:rPr>
              <a:t>Protection of Individuals and Groups:</a:t>
            </a:r>
          </a:p>
          <a:p>
            <a:endParaRPr lang="en-IN" dirty="0"/>
          </a:p>
        </p:txBody>
      </p:sp>
      <p:sp>
        <p:nvSpPr>
          <p:cNvPr id="15" name="Content Placeholder 14"/>
          <p:cNvSpPr>
            <a:spLocks noGrp="1"/>
          </p:cNvSpPr>
          <p:nvPr>
            <p:ph sz="quarter" idx="4"/>
          </p:nvPr>
        </p:nvSpPr>
        <p:spPr>
          <a:xfrm>
            <a:off x="5855325" y="1978819"/>
            <a:ext cx="5183188" cy="3684588"/>
          </a:xfrm>
        </p:spPr>
        <p:txBody>
          <a:bodyPr>
            <a:normAutofit/>
          </a:bodyPr>
          <a:lstStyle/>
          <a:p>
            <a:pPr algn="r"/>
            <a:r>
              <a:rPr lang="en-US" dirty="0" smtClean="0">
                <a:solidFill>
                  <a:schemeClr val="bg2"/>
                </a:solidFill>
              </a:rPr>
              <a:t>Prevents </a:t>
            </a:r>
            <a:r>
              <a:rPr lang="en-US" dirty="0">
                <a:solidFill>
                  <a:schemeClr val="bg2"/>
                </a:solidFill>
              </a:rPr>
              <a:t>the spread of misinformation and the potential harm it can cause to individuals and communities.</a:t>
            </a:r>
          </a:p>
          <a:p>
            <a:pPr algn="r"/>
            <a:r>
              <a:rPr lang="en-US" dirty="0">
                <a:solidFill>
                  <a:schemeClr val="bg2"/>
                </a:solidFill>
              </a:rPr>
              <a:t>Safeguards against the negative impact of false narratives or biased reporting</a:t>
            </a:r>
            <a:r>
              <a:rPr lang="en-US" dirty="0">
                <a:solidFill>
                  <a:srgbClr val="FFFF00"/>
                </a:solidFill>
              </a:rPr>
              <a:t>.</a:t>
            </a:r>
          </a:p>
          <a:p>
            <a:endParaRPr lang="en-IN" dirty="0"/>
          </a:p>
        </p:txBody>
      </p:sp>
      <p:sp>
        <p:nvSpPr>
          <p:cNvPr id="7" name="Date Placeholder 6"/>
          <p:cNvSpPr>
            <a:spLocks noGrp="1"/>
          </p:cNvSpPr>
          <p:nvPr>
            <p:ph type="dt" sz="half" idx="10"/>
          </p:nvPr>
        </p:nvSpPr>
        <p:spPr/>
        <p:txBody>
          <a:bodyPr/>
          <a:lstStyle/>
          <a:p>
            <a:fld id="{34EF7BA2-7BC6-4247-9F98-983DE518F26A}" type="datetime2">
              <a:rPr lang="en-GB" smtClean="0"/>
              <a:t>Friday, 24 November 2023</a:t>
            </a:fld>
            <a:endParaRPr lang="nl-NL"/>
          </a:p>
        </p:txBody>
      </p:sp>
      <p:sp>
        <p:nvSpPr>
          <p:cNvPr id="8" name="Slide Number Placeholder 7"/>
          <p:cNvSpPr>
            <a:spLocks noGrp="1"/>
          </p:cNvSpPr>
          <p:nvPr>
            <p:ph type="sldNum" sz="quarter" idx="12"/>
          </p:nvPr>
        </p:nvSpPr>
        <p:spPr/>
        <p:txBody>
          <a:bodyPr/>
          <a:lstStyle/>
          <a:p>
            <a:fld id="{2BB595B2-25C9-4B13-8EE1-8AB0096AF4FB}" type="slidenum">
              <a:rPr lang="nl-NL" smtClean="0"/>
              <a:t>16</a:t>
            </a:fld>
            <a:endParaRPr lang="nl-NL"/>
          </a:p>
        </p:txBody>
      </p:sp>
      <p:grpSp>
        <p:nvGrpSpPr>
          <p:cNvPr id="9" name="Group 8">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0" name="Rectangle 9">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AutoShape 4" descr="Digital citizenship: Prepare today's learners for online success - Training  | Microsoft Le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265" name="Picture 1" descr="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60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r>
              <a:rPr lang="en-US" dirty="0" smtClean="0"/>
              <a:t>respect </a:t>
            </a:r>
            <a:r>
              <a:rPr lang="en-US" dirty="0"/>
              <a:t>for Privacy:</a:t>
            </a:r>
          </a:p>
          <a:p>
            <a:endParaRPr lang="en-IN" dirty="0"/>
          </a:p>
        </p:txBody>
      </p:sp>
      <p:sp>
        <p:nvSpPr>
          <p:cNvPr id="5" name="Text Placeholder 4"/>
          <p:cNvSpPr>
            <a:spLocks noGrp="1"/>
          </p:cNvSpPr>
          <p:nvPr>
            <p:ph type="body" sz="quarter" idx="3"/>
          </p:nvPr>
        </p:nvSpPr>
        <p:spPr/>
        <p:txBody>
          <a:bodyPr/>
          <a:lstStyle/>
          <a:p>
            <a:r>
              <a:rPr lang="en-US" dirty="0"/>
              <a:t>Social Harmony and Inclusivity</a:t>
            </a:r>
            <a:endParaRPr lang="en-IN" dirty="0"/>
          </a:p>
        </p:txBody>
      </p:sp>
      <p:sp>
        <p:nvSpPr>
          <p:cNvPr id="6" name="Content Placeholder 5"/>
          <p:cNvSpPr>
            <a:spLocks noGrp="1"/>
          </p:cNvSpPr>
          <p:nvPr>
            <p:ph sz="quarter" idx="4"/>
          </p:nvPr>
        </p:nvSpPr>
        <p:spPr/>
        <p:txBody>
          <a:bodyPr>
            <a:normAutofit lnSpcReduction="10000"/>
          </a:bodyPr>
          <a:lstStyle/>
          <a:p>
            <a:pPr marL="0" indent="0">
              <a:buNone/>
            </a:pPr>
            <a:endParaRPr lang="en-US" dirty="0"/>
          </a:p>
          <a:p>
            <a:r>
              <a:rPr lang="en-US" dirty="0"/>
              <a:t>Contributes to social harmony by avoiding content that may incite hatred, discrimination, or violence.</a:t>
            </a:r>
          </a:p>
          <a:p>
            <a:r>
              <a:rPr lang="en-US" dirty="0"/>
              <a:t>Promotes inclusivity by representing diverse perspectives and communities fairly.</a:t>
            </a:r>
          </a:p>
          <a:p>
            <a:endParaRPr lang="en-IN" dirty="0"/>
          </a:p>
        </p:txBody>
      </p:sp>
      <p:sp>
        <p:nvSpPr>
          <p:cNvPr id="7" name="Date Placeholder 6"/>
          <p:cNvSpPr>
            <a:spLocks noGrp="1"/>
          </p:cNvSpPr>
          <p:nvPr>
            <p:ph type="dt" sz="half" idx="10"/>
          </p:nvPr>
        </p:nvSpPr>
        <p:spPr/>
        <p:txBody>
          <a:bodyPr/>
          <a:lstStyle/>
          <a:p>
            <a:fld id="{34EF7BA2-7BC6-4247-9F98-983DE518F26A}" type="datetime2">
              <a:rPr lang="en-GB" smtClean="0"/>
              <a:t>Friday, 24 November 2023</a:t>
            </a:fld>
            <a:endParaRPr lang="nl-NL"/>
          </a:p>
        </p:txBody>
      </p:sp>
      <p:sp>
        <p:nvSpPr>
          <p:cNvPr id="8" name="Slide Number Placeholder 7"/>
          <p:cNvSpPr>
            <a:spLocks noGrp="1"/>
          </p:cNvSpPr>
          <p:nvPr>
            <p:ph type="sldNum" sz="quarter" idx="12"/>
          </p:nvPr>
        </p:nvSpPr>
        <p:spPr/>
        <p:txBody>
          <a:bodyPr/>
          <a:lstStyle/>
          <a:p>
            <a:fld id="{2BB595B2-25C9-4B13-8EE1-8AB0096AF4FB}" type="slidenum">
              <a:rPr lang="nl-NL" smtClean="0"/>
              <a:t>17</a:t>
            </a:fld>
            <a:endParaRPr lang="nl-NL"/>
          </a:p>
        </p:txBody>
      </p:sp>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Content Placeholder 3"/>
          <p:cNvSpPr>
            <a:spLocks noGrp="1"/>
          </p:cNvSpPr>
          <p:nvPr>
            <p:ph sz="half" idx="2"/>
          </p:nvPr>
        </p:nvSpPr>
        <p:spPr>
          <a:xfrm>
            <a:off x="583421" y="2170624"/>
            <a:ext cx="4621299" cy="2550601"/>
          </a:xfrm>
        </p:spPr>
        <p:txBody>
          <a:bodyPr>
            <a:normAutofit fontScale="92500" lnSpcReduction="10000"/>
          </a:bodyPr>
          <a:lstStyle/>
          <a:p>
            <a:r>
              <a:rPr lang="en-US" dirty="0" smtClean="0"/>
              <a:t>Upholds </a:t>
            </a:r>
            <a:r>
              <a:rPr lang="en-US" dirty="0"/>
              <a:t>individuals' right to privacy by avoiding the unauthorized disclosure of personal information.</a:t>
            </a:r>
          </a:p>
          <a:p>
            <a:r>
              <a:rPr lang="en-US" dirty="0"/>
              <a:t>Protects against the misuse of data and ensures responsible handling of sensitive issues.</a:t>
            </a:r>
          </a:p>
          <a:p>
            <a:endParaRPr lang="en-IN" dirty="0"/>
          </a:p>
        </p:txBody>
      </p:sp>
    </p:spTree>
    <p:extLst>
      <p:ext uri="{BB962C8B-B14F-4D97-AF65-F5344CB8AC3E}">
        <p14:creationId xmlns:p14="http://schemas.microsoft.com/office/powerpoint/2010/main" val="335542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IN"/>
          </a:p>
        </p:txBody>
      </p:sp>
      <p:pic>
        <p:nvPicPr>
          <p:cNvPr id="11" name="Picture 2" descr="Digital Citizenship Week - Book Creator app"/>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3746" y="1944154"/>
            <a:ext cx="9400504" cy="3765864"/>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34EF7BA2-7BC6-4247-9F98-983DE518F26A}" type="datetime2">
              <a:rPr lang="en-GB" smtClean="0"/>
              <a:t>Friday, 24 November 2023</a:t>
            </a:fld>
            <a:endParaRPr lang="nl-NL"/>
          </a:p>
        </p:txBody>
      </p:sp>
      <p:sp>
        <p:nvSpPr>
          <p:cNvPr id="8" name="Slide Number Placeholder 7"/>
          <p:cNvSpPr>
            <a:spLocks noGrp="1"/>
          </p:cNvSpPr>
          <p:nvPr>
            <p:ph type="sldNum" sz="quarter" idx="12"/>
          </p:nvPr>
        </p:nvSpPr>
        <p:spPr/>
        <p:txBody>
          <a:bodyPr/>
          <a:lstStyle/>
          <a:p>
            <a:fld id="{2BB595B2-25C9-4B13-8EE1-8AB0096AF4FB}" type="slidenum">
              <a:rPr lang="nl-NL" smtClean="0"/>
              <a:t>18</a:t>
            </a:fld>
            <a:endParaRPr lang="nl-NL"/>
          </a:p>
        </p:txBody>
      </p:sp>
      <p:sp>
        <p:nvSpPr>
          <p:cNvPr id="13" name="Rectangle 12"/>
          <p:cNvSpPr/>
          <p:nvPr/>
        </p:nvSpPr>
        <p:spPr>
          <a:xfrm>
            <a:off x="1373746" y="1944154"/>
            <a:ext cx="6096000" cy="646331"/>
          </a:xfrm>
          <a:prstGeom prst="rect">
            <a:avLst/>
          </a:prstGeom>
        </p:spPr>
        <p:txBody>
          <a:bodyPr>
            <a:spAutoFit/>
          </a:bodyPr>
          <a:lstStyle/>
          <a:p>
            <a:r>
              <a:rPr lang="en-US" dirty="0">
                <a:solidFill>
                  <a:srgbClr val="FFFF00"/>
                </a:solidFill>
                <a:latin typeface="Söhne"/>
              </a:rPr>
              <a:t>Media ethics ensures the reliability of information, fostering trust between media outlets and their audiences.</a:t>
            </a:r>
            <a:endParaRPr lang="en-IN" dirty="0">
              <a:solidFill>
                <a:srgbClr val="FFFF00"/>
              </a:solidFill>
            </a:endParaRPr>
          </a:p>
        </p:txBody>
      </p:sp>
    </p:spTree>
    <p:extLst>
      <p:ext uri="{BB962C8B-B14F-4D97-AF65-F5344CB8AC3E}">
        <p14:creationId xmlns:p14="http://schemas.microsoft.com/office/powerpoint/2010/main" val="1520672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Meaning and definition </a:t>
            </a:r>
            <a:endParaRPr lang="en-IN" dirty="0"/>
          </a:p>
        </p:txBody>
      </p:sp>
      <p:sp>
        <p:nvSpPr>
          <p:cNvPr id="5" name="Date Placeholder 4"/>
          <p:cNvSpPr>
            <a:spLocks noGrp="1"/>
          </p:cNvSpPr>
          <p:nvPr>
            <p:ph type="dt" sz="half" idx="10"/>
          </p:nvPr>
        </p:nvSpPr>
        <p:spPr/>
        <p:txBody>
          <a:bodyPr/>
          <a:lstStyle/>
          <a:p>
            <a:fld id="{65090DDF-6C58-4AC0-ADED-A4B024D84FAF}" type="datetime2">
              <a:rPr lang="en-GB" smtClean="0"/>
              <a:t>Friday, 24 November 2023</a:t>
            </a:fld>
            <a:endParaRPr lang="nl-NL"/>
          </a:p>
        </p:txBody>
      </p:sp>
      <p:sp>
        <p:nvSpPr>
          <p:cNvPr id="6" name="Slide Number Placeholder 5"/>
          <p:cNvSpPr>
            <a:spLocks noGrp="1"/>
          </p:cNvSpPr>
          <p:nvPr>
            <p:ph type="sldNum" sz="quarter" idx="12"/>
          </p:nvPr>
        </p:nvSpPr>
        <p:spPr/>
        <p:txBody>
          <a:bodyPr/>
          <a:lstStyle/>
          <a:p>
            <a:fld id="{2BB595B2-25C9-4B13-8EE1-8AB0096AF4FB}" type="slidenum">
              <a:rPr lang="nl-NL" smtClean="0"/>
              <a:t>2</a:t>
            </a:fld>
            <a:endParaRPr lang="nl-NL"/>
          </a:p>
        </p:txBody>
      </p:sp>
      <p:sp>
        <p:nvSpPr>
          <p:cNvPr id="2" name="Content Placeholder 1"/>
          <p:cNvSpPr>
            <a:spLocks noGrp="1"/>
          </p:cNvSpPr>
          <p:nvPr>
            <p:ph idx="1"/>
          </p:nvPr>
        </p:nvSpPr>
        <p:spPr/>
        <p:txBody>
          <a:bodyPr/>
          <a:lstStyle/>
          <a:p>
            <a:r>
              <a:rPr lang="en-US" dirty="0"/>
              <a:t>Media ethics refers to the principles and standards that guide responsible behavior in the creation, distribution, and consumption of media content. It involves making ethical decisions about what information to share, how to present it, and the impact it may have on individuals and society.</a:t>
            </a:r>
            <a:endParaRPr lang="en-IN" dirty="0"/>
          </a:p>
        </p:txBody>
      </p:sp>
      <p:grpSp>
        <p:nvGrpSpPr>
          <p:cNvPr id="8" name="Group 7">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9" name="Rectangle 8">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59999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A69C916-1EA5-7E2A-7798-F03C280E135C}"/>
              </a:ext>
            </a:extLst>
          </p:cNvPr>
          <p:cNvSpPr>
            <a:spLocks noGrp="1"/>
          </p:cNvSpPr>
          <p:nvPr>
            <p:ph type="title"/>
          </p:nvPr>
        </p:nvSpPr>
        <p:spPr>
          <a:xfrm>
            <a:off x="947685" y="-80498"/>
            <a:ext cx="10515600" cy="1325563"/>
          </a:xfrm>
        </p:spPr>
        <p:txBody>
          <a:bodyPr anchor="ctr">
            <a:noAutofit/>
          </a:bodyPr>
          <a:lstStyle/>
          <a:p>
            <a:r>
              <a:rPr lang="en-IN" sz="7200" dirty="0"/>
              <a:t/>
            </a:r>
            <a:br>
              <a:rPr lang="en-IN" sz="7200" dirty="0"/>
            </a:br>
            <a:r>
              <a:rPr lang="en-IN" sz="3600" b="1" dirty="0"/>
              <a:t>Responsibility in Digital Media</a:t>
            </a:r>
            <a:br>
              <a:rPr lang="en-IN" sz="3600" b="1" dirty="0"/>
            </a:br>
            <a:r>
              <a:rPr lang="en-IN" sz="1800" dirty="0"/>
              <a:t/>
            </a:r>
            <a:br>
              <a:rPr lang="en-IN" sz="1800" dirty="0"/>
            </a:br>
            <a:r>
              <a:rPr lang="en-US" sz="1800" dirty="0"/>
              <a:t/>
            </a:r>
            <a:br>
              <a:rPr lang="en-US" sz="1800" dirty="0"/>
            </a:br>
            <a:r>
              <a:rPr lang="en-IN" sz="1800" dirty="0"/>
              <a:t/>
            </a:r>
            <a:br>
              <a:rPr lang="en-IN" sz="1800" dirty="0"/>
            </a:br>
            <a:endParaRPr lang="en-GB" sz="1800" dirty="0"/>
          </a:p>
        </p:txBody>
      </p:sp>
      <p:sp>
        <p:nvSpPr>
          <p:cNvPr id="3" name="Content Placeholder 2"/>
          <p:cNvSpPr>
            <a:spLocks noGrp="1"/>
          </p:cNvSpPr>
          <p:nvPr>
            <p:ph sz="half" idx="1"/>
          </p:nvPr>
        </p:nvSpPr>
        <p:spPr>
          <a:xfrm>
            <a:off x="508957" y="965542"/>
            <a:ext cx="5622705" cy="4675403"/>
          </a:xfrm>
        </p:spPr>
        <p:txBody>
          <a:bodyPr>
            <a:normAutofit/>
          </a:bodyPr>
          <a:lstStyle/>
          <a:p>
            <a:r>
              <a:rPr lang="en-US" dirty="0" smtClean="0"/>
              <a:t>Responsibility </a:t>
            </a:r>
            <a:r>
              <a:rPr lang="en-US" dirty="0"/>
              <a:t>in digital media involves understanding the consequences of one's actions online and being accountable for the content shared. It includes respecting others' rights, avoiding harm, and using digital platforms in a positive and constructive manner</a:t>
            </a:r>
            <a:r>
              <a:rPr lang="en-US" dirty="0" smtClean="0"/>
              <a:t>.</a:t>
            </a:r>
          </a:p>
          <a:p>
            <a:r>
              <a:rPr lang="en-US" dirty="0" smtClean="0"/>
              <a:t>Activity: Discuss </a:t>
            </a:r>
            <a:r>
              <a:rPr lang="en-US" dirty="0"/>
              <a:t>cyberbullying and its negative impact on individuals.</a:t>
            </a:r>
            <a:endParaRPr lang="en-IN" dirty="0"/>
          </a:p>
        </p:txBody>
      </p:sp>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3</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7694762" y="785004"/>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7552426" y="871268"/>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11463285" y="4615548"/>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11463285" y="4542016"/>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54" name="Picture 6" descr="24. Social responsibility - 24h dans une rédac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9175" y="2195259"/>
            <a:ext cx="5181600" cy="192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6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4</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250167" y="725011"/>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107831" y="81127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4018690" y="455555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4018690" y="4482023"/>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 xmlns:a16="http://schemas.microsoft.com/office/drawing/2014/main" id="{55CAA242-C37A-0BEC-C575-329A1BFB0BFE}"/>
              </a:ext>
            </a:extLst>
          </p:cNvPr>
          <p:cNvSpPr txBox="1">
            <a:spLocks/>
          </p:cNvSpPr>
          <p:nvPr/>
        </p:nvSpPr>
        <p:spPr>
          <a:xfrm>
            <a:off x="6065949" y="665017"/>
            <a:ext cx="6018220" cy="4294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dirty="0"/>
          </a:p>
        </p:txBody>
      </p:sp>
      <p:sp>
        <p:nvSpPr>
          <p:cNvPr id="19" name="Title 18"/>
          <p:cNvSpPr>
            <a:spLocks noGrp="1"/>
          </p:cNvSpPr>
          <p:nvPr>
            <p:ph type="title"/>
          </p:nvPr>
        </p:nvSpPr>
        <p:spPr/>
        <p:txBody>
          <a:bodyPr>
            <a:normAutofit/>
          </a:bodyPr>
          <a:lstStyle/>
          <a:p>
            <a:r>
              <a:rPr lang="en-US" sz="4000" dirty="0" smtClean="0">
                <a:latin typeface="Algerian" panose="04020705040A02060702" pitchFamily="82" charset="0"/>
              </a:rPr>
              <a:t>Evaluating digital media content </a:t>
            </a:r>
            <a:endParaRPr lang="en-IN" sz="4000" dirty="0">
              <a:latin typeface="Algerian" panose="04020705040A02060702" pitchFamily="82" charset="0"/>
            </a:endParaRPr>
          </a:p>
        </p:txBody>
      </p:sp>
      <p:sp>
        <p:nvSpPr>
          <p:cNvPr id="20" name="Text Placeholder 19"/>
          <p:cNvSpPr>
            <a:spLocks noGrp="1"/>
          </p:cNvSpPr>
          <p:nvPr>
            <p:ph type="body" idx="1"/>
          </p:nvPr>
        </p:nvSpPr>
        <p:spPr/>
        <p:txBody>
          <a:bodyPr/>
          <a:lstStyle/>
          <a:p>
            <a:endParaRPr lang="en-IN" dirty="0"/>
          </a:p>
        </p:txBody>
      </p:sp>
      <p:sp>
        <p:nvSpPr>
          <p:cNvPr id="21" name="Content Placeholder 20"/>
          <p:cNvSpPr>
            <a:spLocks noGrp="1"/>
          </p:cNvSpPr>
          <p:nvPr>
            <p:ph sz="half" idx="2"/>
          </p:nvPr>
        </p:nvSpPr>
        <p:spPr/>
        <p:txBody>
          <a:bodyPr/>
          <a:lstStyle/>
          <a:p>
            <a:r>
              <a:rPr lang="en-US" dirty="0"/>
              <a:t>Teaching students how to critically evaluate digital media content helps them develop the skills to distinguish between credible and unreliable sources. This includes understanding bias, fact-checking, and recognizing misinformation.</a:t>
            </a:r>
            <a:endParaRPr lang="en-IN" dirty="0"/>
          </a:p>
        </p:txBody>
      </p:sp>
      <p:sp>
        <p:nvSpPr>
          <p:cNvPr id="22" name="Text Placeholder 21"/>
          <p:cNvSpPr>
            <a:spLocks noGrp="1"/>
          </p:cNvSpPr>
          <p:nvPr>
            <p:ph type="body" sz="quarter" idx="3"/>
          </p:nvPr>
        </p:nvSpPr>
        <p:spPr/>
        <p:txBody>
          <a:bodyPr/>
          <a:lstStyle/>
          <a:p>
            <a:endParaRPr lang="en-IN"/>
          </a:p>
        </p:txBody>
      </p:sp>
      <p:pic>
        <p:nvPicPr>
          <p:cNvPr id="3074" name="Picture 2" descr="Topic 4: Ethical issues of social media in the workplace | aaaliyu"/>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32495"/>
            <a:ext cx="3411961"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55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5</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250167" y="725011"/>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107831" y="81127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4018690" y="455555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4018690" y="4482023"/>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308326" y="3491267"/>
            <a:ext cx="10515600" cy="1325563"/>
          </a:xfrm>
        </p:spPr>
        <p:txBody>
          <a:bodyPr/>
          <a:lstStyle/>
          <a:p>
            <a:r>
              <a:rPr lang="en-US" b="1" dirty="0">
                <a:latin typeface="Söhne"/>
              </a:rPr>
              <a:t>Practical </a:t>
            </a:r>
            <a:r>
              <a:rPr lang="en-US" b="1" dirty="0" smtClean="0">
                <a:latin typeface="Söhne"/>
              </a:rPr>
              <a:t>Activity</a:t>
            </a:r>
            <a:r>
              <a:rPr lang="en-US" b="1" dirty="0">
                <a:latin typeface="Söhne"/>
              </a:rPr>
              <a:t/>
            </a:r>
            <a:br>
              <a:rPr lang="en-US" b="1" dirty="0">
                <a:latin typeface="Söhne"/>
              </a:rPr>
            </a:br>
            <a:endParaRPr lang="en-IN" dirty="0"/>
          </a:p>
        </p:txBody>
      </p:sp>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2862" y="2960747"/>
            <a:ext cx="3384808" cy="3384808"/>
          </a:xfrm>
        </p:spPr>
      </p:pic>
      <p:sp>
        <p:nvSpPr>
          <p:cNvPr id="22" name="Rectangle 21"/>
          <p:cNvSpPr/>
          <p:nvPr/>
        </p:nvSpPr>
        <p:spPr>
          <a:xfrm>
            <a:off x="463639" y="474345"/>
            <a:ext cx="11942693" cy="2862322"/>
          </a:xfrm>
          <a:prstGeom prst="rect">
            <a:avLst/>
          </a:prstGeom>
        </p:spPr>
        <p:txBody>
          <a:bodyPr wrap="square">
            <a:spAutoFit/>
          </a:bodyPr>
          <a:lstStyle/>
          <a:p>
            <a:r>
              <a:rPr lang="en-US" b="1" dirty="0" smtClean="0">
                <a:latin typeface="Söhne"/>
              </a:rPr>
              <a:t>Instructions</a:t>
            </a:r>
            <a:r>
              <a:rPr lang="en-US" b="1" dirty="0">
                <a:latin typeface="Söhne"/>
              </a:rPr>
              <a:t>:</a:t>
            </a:r>
            <a:endParaRPr lang="en-US" dirty="0">
              <a:latin typeface="Söhne"/>
            </a:endParaRPr>
          </a:p>
          <a:p>
            <a:pPr>
              <a:buFont typeface="+mj-lt"/>
              <a:buAutoNum type="arabicPeriod"/>
            </a:pPr>
            <a:r>
              <a:rPr lang="en-US" dirty="0">
                <a:latin typeface="Söhne"/>
              </a:rPr>
              <a:t>Divide the students into small groups.</a:t>
            </a:r>
          </a:p>
          <a:p>
            <a:pPr>
              <a:buFont typeface="+mj-lt"/>
              <a:buAutoNum type="arabicPeriod"/>
            </a:pPr>
            <a:r>
              <a:rPr lang="en-US" dirty="0">
                <a:latin typeface="Söhne"/>
              </a:rPr>
              <a:t>Provide them with scenarios related to digital media use (e.g., sharing a photo online, commenting on social media, forwarding a message).</a:t>
            </a:r>
          </a:p>
          <a:p>
            <a:pPr>
              <a:buFont typeface="+mj-lt"/>
              <a:buAutoNum type="arabicPeriod"/>
            </a:pPr>
            <a:r>
              <a:rPr lang="en-US" dirty="0">
                <a:latin typeface="Söhne"/>
              </a:rPr>
              <a:t>Ask each group to discuss the ethical considerations and responsibilities involved in the given scenario.</a:t>
            </a:r>
          </a:p>
          <a:p>
            <a:pPr>
              <a:buFont typeface="+mj-lt"/>
              <a:buAutoNum type="arabicPeriod"/>
            </a:pPr>
            <a:r>
              <a:rPr lang="en-US" dirty="0">
                <a:latin typeface="Söhne"/>
              </a:rPr>
              <a:t>Have each group create a digital media code of conduct that outlines principles for responsible online behavior.</a:t>
            </a:r>
          </a:p>
          <a:p>
            <a:pPr>
              <a:buFont typeface="+mj-lt"/>
              <a:buAutoNum type="arabicPeriod"/>
            </a:pPr>
            <a:r>
              <a:rPr lang="en-US" dirty="0">
                <a:latin typeface="Söhne"/>
              </a:rPr>
              <a:t>Encourage creativity and critical thinking in their code of conduct.</a:t>
            </a:r>
          </a:p>
          <a:p>
            <a:r>
              <a:rPr lang="en-US" b="1" dirty="0">
                <a:latin typeface="Söhne"/>
              </a:rPr>
              <a:t>Presentation:</a:t>
            </a:r>
            <a:r>
              <a:rPr lang="en-US" dirty="0">
                <a:latin typeface="Söhne"/>
              </a:rPr>
              <a:t> Each group presents their digital media code of conduct to the class, explaining the principles they included and why they are important. This encourages discussion and allows students to learn from each other's perspectives.</a:t>
            </a:r>
            <a:endParaRPr lang="en-US" b="0" i="0" dirty="0">
              <a:effectLst/>
              <a:latin typeface="Söhne"/>
            </a:endParaRPr>
          </a:p>
        </p:txBody>
      </p:sp>
    </p:spTree>
    <p:extLst>
      <p:ext uri="{BB962C8B-B14F-4D97-AF65-F5344CB8AC3E}">
        <p14:creationId xmlns:p14="http://schemas.microsoft.com/office/powerpoint/2010/main" val="308422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6</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250167" y="725011"/>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107831" y="81127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4018690" y="455555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4018690" y="4482023"/>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
            </a:r>
            <a:br>
              <a:rPr lang="en-US" dirty="0"/>
            </a:br>
            <a:endParaRPr lang="en-IN" dirty="0"/>
          </a:p>
        </p:txBody>
      </p:sp>
      <p:sp>
        <p:nvSpPr>
          <p:cNvPr id="5" name="Text Placeholder 4"/>
          <p:cNvSpPr>
            <a:spLocks noGrp="1"/>
          </p:cNvSpPr>
          <p:nvPr>
            <p:ph type="body" idx="1"/>
          </p:nvPr>
        </p:nvSpPr>
        <p:spPr>
          <a:xfrm>
            <a:off x="205811" y="59079"/>
            <a:ext cx="5157787" cy="823912"/>
          </a:xfrm>
        </p:spPr>
        <p:txBody>
          <a:bodyPr>
            <a:normAutofit lnSpcReduction="10000"/>
          </a:bodyPr>
          <a:lstStyle/>
          <a:p>
            <a:r>
              <a:rPr lang="en-US" sz="2800" dirty="0" smtClean="0">
                <a:solidFill>
                  <a:schemeClr val="accent1"/>
                </a:solidFill>
                <a:latin typeface="Algerian" panose="04020705040A02060702" pitchFamily="82" charset="0"/>
              </a:rPr>
              <a:t>Ethical considerations in media </a:t>
            </a:r>
            <a:endParaRPr lang="en-IN" sz="2800" dirty="0">
              <a:solidFill>
                <a:schemeClr val="accent1"/>
              </a:solidFill>
              <a:latin typeface="Algerian" panose="04020705040A02060702" pitchFamily="82" charset="0"/>
            </a:endParaRPr>
          </a:p>
        </p:txBody>
      </p:sp>
      <p:sp>
        <p:nvSpPr>
          <p:cNvPr id="4" name="Content Placeholder 3"/>
          <p:cNvSpPr>
            <a:spLocks noGrp="1"/>
          </p:cNvSpPr>
          <p:nvPr>
            <p:ph sz="half" idx="2"/>
          </p:nvPr>
        </p:nvSpPr>
        <p:spPr/>
        <p:txBody>
          <a:bodyPr>
            <a:normAutofit/>
          </a:bodyPr>
          <a:lstStyle/>
          <a:p>
            <a:pPr marL="0" indent="0">
              <a:buNone/>
            </a:pPr>
            <a:endParaRPr lang="en-US" dirty="0"/>
          </a:p>
          <a:p>
            <a:endParaRPr lang="en-IN" dirty="0"/>
          </a:p>
        </p:txBody>
      </p:sp>
      <p:sp>
        <p:nvSpPr>
          <p:cNvPr id="18" name="Text Placeholder 17"/>
          <p:cNvSpPr>
            <a:spLocks noGrp="1"/>
          </p:cNvSpPr>
          <p:nvPr>
            <p:ph type="body" sz="quarter" idx="3"/>
          </p:nvPr>
        </p:nvSpPr>
        <p:spPr>
          <a:xfrm>
            <a:off x="5931530" y="443345"/>
            <a:ext cx="5183188" cy="823912"/>
          </a:xfrm>
        </p:spPr>
        <p:txBody>
          <a:bodyPr>
            <a:noAutofit/>
          </a:bodyPr>
          <a:lstStyle/>
          <a:p>
            <a:r>
              <a:rPr lang="en-US" dirty="0" smtClean="0"/>
              <a:t>Introduction to digital media </a:t>
            </a:r>
          </a:p>
        </p:txBody>
      </p:sp>
      <p:pic>
        <p:nvPicPr>
          <p:cNvPr id="2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43" y="1220426"/>
            <a:ext cx="5007960" cy="3939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2" name="Content Placeholder 21"/>
          <p:cNvSpPr>
            <a:spLocks noGrp="1"/>
          </p:cNvSpPr>
          <p:nvPr>
            <p:ph sz="quarter" idx="4"/>
          </p:nvPr>
        </p:nvSpPr>
        <p:spPr>
          <a:xfrm>
            <a:off x="5931398" y="1220426"/>
            <a:ext cx="5119911" cy="3439398"/>
          </a:xfrm>
        </p:spPr>
        <p:txBody>
          <a:bodyPr>
            <a:normAutofit fontScale="85000" lnSpcReduction="10000"/>
          </a:bodyPr>
          <a:lstStyle/>
          <a:p>
            <a:r>
              <a:rPr lang="en-US" dirty="0"/>
              <a:t>Digital media ethics refers to the principles and guidelines that govern the responsible creation and consumption of digital </a:t>
            </a:r>
            <a:r>
              <a:rPr lang="en-US" dirty="0" smtClean="0"/>
              <a:t>content. It involves considering the </a:t>
            </a:r>
            <a:r>
              <a:rPr lang="en-US" dirty="0"/>
              <a:t>impact of media on individuals, communities, and society as a whole</a:t>
            </a:r>
            <a:r>
              <a:rPr lang="en-US" dirty="0" smtClean="0"/>
              <a:t>.</a:t>
            </a:r>
          </a:p>
          <a:p>
            <a:r>
              <a:rPr lang="en-US" dirty="0" smtClean="0"/>
              <a:t>Activity :Have </a:t>
            </a:r>
            <a:r>
              <a:rPr lang="en-US" dirty="0"/>
              <a:t>students create a simple collage representing positive and negative aspects of digital media, discussing their choices in class.</a:t>
            </a:r>
            <a:endParaRPr lang="en-IN" dirty="0"/>
          </a:p>
        </p:txBody>
      </p:sp>
      <p:pic>
        <p:nvPicPr>
          <p:cNvPr id="4097" name="Picture 1" descr="Us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51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7</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250167" y="725011"/>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107831" y="81127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4018690" y="4555555"/>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4018690" y="4482023"/>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IN" b="1" dirty="0"/>
              <a:t>Copyright and Fair Use</a:t>
            </a:r>
            <a:r>
              <a:rPr lang="en-IN" dirty="0"/>
              <a:t/>
            </a:r>
            <a:br>
              <a:rPr lang="en-IN" dirty="0"/>
            </a:br>
            <a:endParaRPr lang="en-IN" dirty="0"/>
          </a:p>
        </p:txBody>
      </p:sp>
      <p:sp>
        <p:nvSpPr>
          <p:cNvPr id="2" name="Text Placeholder 1"/>
          <p:cNvSpPr>
            <a:spLocks noGrp="1"/>
          </p:cNvSpPr>
          <p:nvPr>
            <p:ph type="body" idx="1"/>
          </p:nvPr>
        </p:nvSpPr>
        <p:spPr/>
        <p:txBody>
          <a:bodyPr/>
          <a:lstStyle/>
          <a:p>
            <a:endParaRPr lang="en-IN"/>
          </a:p>
        </p:txBody>
      </p:sp>
      <p:sp>
        <p:nvSpPr>
          <p:cNvPr id="7" name="Text Placeholder 6"/>
          <p:cNvSpPr>
            <a:spLocks noGrp="1"/>
          </p:cNvSpPr>
          <p:nvPr>
            <p:ph type="body" sz="quarter" idx="3"/>
          </p:nvPr>
        </p:nvSpPr>
        <p:spPr/>
        <p:txBody>
          <a:bodyPr/>
          <a:lstStyle/>
          <a:p>
            <a:endParaRPr lang="en-IN" dirty="0"/>
          </a:p>
        </p:txBody>
      </p:sp>
      <p:sp>
        <p:nvSpPr>
          <p:cNvPr id="8" name="Content Placeholder 7"/>
          <p:cNvSpPr>
            <a:spLocks noGrp="1"/>
          </p:cNvSpPr>
          <p:nvPr>
            <p:ph sz="quarter" idx="4"/>
          </p:nvPr>
        </p:nvSpPr>
        <p:spPr/>
        <p:txBody>
          <a:bodyPr/>
          <a:lstStyle/>
          <a:p>
            <a:pPr marL="0" indent="0">
              <a:buNone/>
            </a:pPr>
            <a:r>
              <a:rPr lang="en-US" dirty="0"/>
              <a:t>Copyright protects the original work of creators. Fair use allows limited use of copyrighted material without permission for purposes like education, commentary, or parody.</a:t>
            </a:r>
            <a:endParaRPr lang="en-IN" dirty="0"/>
          </a:p>
        </p:txBody>
      </p:sp>
      <p:sp>
        <p:nvSpPr>
          <p:cNvPr id="19" name="Content Placeholder 18"/>
          <p:cNvSpPr>
            <a:spLocks noGrp="1"/>
          </p:cNvSpPr>
          <p:nvPr>
            <p:ph sz="half" idx="2"/>
          </p:nvPr>
        </p:nvSpPr>
        <p:spPr/>
        <p:txBody>
          <a:bodyPr/>
          <a:lstStyle/>
          <a:p>
            <a:endParaRPr lang="en-IN"/>
          </a:p>
        </p:txBody>
      </p:sp>
      <p:pic>
        <p:nvPicPr>
          <p:cNvPr id="5122" name="Picture 2" descr="Copyright Definition, Types, and How It 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28" y="1571720"/>
            <a:ext cx="4669233" cy="348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7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digital out-of-home can meet the data privacy moment | Digital Signage  Strategy | Digital Signage Today"/>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16416" y="0"/>
            <a:ext cx="11359167" cy="5977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IN" sz="4800" b="1" dirty="0">
                <a:solidFill>
                  <a:schemeClr val="bg1"/>
                </a:solidFill>
                <a:latin typeface="Algerian" panose="04020705040A02060702" pitchFamily="82" charset="0"/>
              </a:rPr>
              <a:t>Privacy in Digital Media</a:t>
            </a:r>
          </a:p>
        </p:txBody>
      </p:sp>
      <p:sp>
        <p:nvSpPr>
          <p:cNvPr id="3" name="Content Placeholder 2"/>
          <p:cNvSpPr>
            <a:spLocks noGrp="1"/>
          </p:cNvSpPr>
          <p:nvPr>
            <p:ph idx="1"/>
          </p:nvPr>
        </p:nvSpPr>
        <p:spPr>
          <a:xfrm>
            <a:off x="783622" y="1690688"/>
            <a:ext cx="5312377" cy="3044776"/>
          </a:xfr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Söhne"/>
            </a:endParaRPr>
          </a:p>
          <a:p>
            <a:r>
              <a:rPr lang="en-US" sz="2400" dirty="0">
                <a:solidFill>
                  <a:schemeClr val="tx1"/>
                </a:solidFill>
              </a:rPr>
              <a:t>Privacy means keeping your personal information safe when you use digital devices like computers, phones, or the internet. It's like having a secret box for your personal stuff, and you want to make sure that only the people you trust can see what's inside</a:t>
            </a:r>
            <a:r>
              <a:rPr lang="en-US" sz="2400" dirty="0" smtClean="0">
                <a:solidFill>
                  <a:schemeClr val="tx1"/>
                </a:solidFill>
              </a:rPr>
              <a:t>.</a:t>
            </a:r>
          </a:p>
          <a:p>
            <a:endParaRPr lang="en-US" sz="2400" dirty="0">
              <a:solidFill>
                <a:schemeClr val="tx1"/>
              </a:solidFill>
            </a:endParaRPr>
          </a:p>
          <a:p>
            <a:r>
              <a:rPr lang="en-US" sz="2400" dirty="0" smtClean="0">
                <a:solidFill>
                  <a:schemeClr val="tx1"/>
                </a:solidFill>
              </a:rPr>
              <a:t>Activity:</a:t>
            </a:r>
          </a:p>
          <a:p>
            <a:pPr marL="0" indent="0">
              <a:buNone/>
            </a:pPr>
            <a:r>
              <a:rPr lang="en-US" sz="2400" dirty="0" smtClean="0">
                <a:solidFill>
                  <a:schemeClr val="tx1"/>
                </a:solidFill>
              </a:rPr>
              <a:t>Ask </a:t>
            </a:r>
            <a:r>
              <a:rPr lang="en-US" sz="2400" dirty="0">
                <a:solidFill>
                  <a:schemeClr val="tx1"/>
                </a:solidFill>
              </a:rPr>
              <a:t>students to create a set of guidelines for using social media responsibly, focusing on privacy concerns.</a:t>
            </a:r>
            <a:endParaRPr lang="en-IN" sz="2400" dirty="0">
              <a:solidFill>
                <a:schemeClr val="tx1"/>
              </a:solidFill>
            </a:endParaRPr>
          </a:p>
        </p:txBody>
      </p:sp>
      <p:sp>
        <p:nvSpPr>
          <p:cNvPr id="4" name="Date Placeholder 3"/>
          <p:cNvSpPr>
            <a:spLocks noGrp="1"/>
          </p:cNvSpPr>
          <p:nvPr>
            <p:ph type="dt" sz="half" idx="10"/>
          </p:nvPr>
        </p:nvSpPr>
        <p:spPr/>
        <p:txBody>
          <a:bodyPr/>
          <a:lstStyle/>
          <a:p>
            <a:fld id="{A2B7296E-D714-48C5-A282-CBE2309A42D7}" type="datetime2">
              <a:rPr lang="en-GB" smtClean="0"/>
              <a:t>Friday, 24 November 2023</a:t>
            </a:fld>
            <a:endParaRPr lang="nl-NL"/>
          </a:p>
        </p:txBody>
      </p:sp>
      <p:sp>
        <p:nvSpPr>
          <p:cNvPr id="5" name="Slide Number Placeholder 4"/>
          <p:cNvSpPr>
            <a:spLocks noGrp="1"/>
          </p:cNvSpPr>
          <p:nvPr>
            <p:ph type="sldNum" sz="quarter" idx="12"/>
          </p:nvPr>
        </p:nvSpPr>
        <p:spPr/>
        <p:txBody>
          <a:bodyPr/>
          <a:lstStyle/>
          <a:p>
            <a:fld id="{2BB595B2-25C9-4B13-8EE1-8AB0096AF4FB}" type="slidenum">
              <a:rPr lang="nl-NL" smtClean="0"/>
              <a:t>8</a:t>
            </a:fld>
            <a:endParaRPr lang="nl-NL"/>
          </a:p>
        </p:txBody>
      </p:sp>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13927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A69C916-1EA5-7E2A-7798-F03C280E135C}"/>
              </a:ext>
            </a:extLst>
          </p:cNvPr>
          <p:cNvSpPr>
            <a:spLocks noGrp="1"/>
          </p:cNvSpPr>
          <p:nvPr>
            <p:ph type="title"/>
          </p:nvPr>
        </p:nvSpPr>
        <p:spPr>
          <a:xfrm>
            <a:off x="4375233" y="-174685"/>
            <a:ext cx="3932237" cy="1600200"/>
          </a:xfrm>
        </p:spPr>
        <p:txBody>
          <a:bodyPr anchor="ctr">
            <a:noAutofit/>
          </a:bodyPr>
          <a:lstStyle/>
          <a:p>
            <a:pPr algn="ctr"/>
            <a:r>
              <a:rPr lang="en-US" sz="2400" dirty="0">
                <a:latin typeface="Algerian" panose="04020705040A02060702" pitchFamily="82" charset="0"/>
              </a:rPr>
              <a:t/>
            </a:r>
            <a:br>
              <a:rPr lang="en-US" sz="2400" dirty="0">
                <a:latin typeface="Algerian" panose="04020705040A02060702" pitchFamily="82" charset="0"/>
              </a:rPr>
            </a:br>
            <a:r>
              <a:rPr lang="en-IN" sz="2400" b="1" dirty="0">
                <a:latin typeface="Algerian" panose="04020705040A02060702" pitchFamily="82" charset="0"/>
              </a:rPr>
              <a:t>Media Representation and Stereotypes</a:t>
            </a:r>
            <a:r>
              <a:rPr lang="en-US" sz="2000" dirty="0"/>
              <a:t/>
            </a:r>
            <a:br>
              <a:rPr lang="en-US" sz="2000" dirty="0"/>
            </a:br>
            <a:endParaRPr lang="en-GB" sz="2000" dirty="0"/>
          </a:p>
        </p:txBody>
      </p:sp>
      <p:sp>
        <p:nvSpPr>
          <p:cNvPr id="7" name="Text Placeholder 6"/>
          <p:cNvSpPr>
            <a:spLocks noGrp="1"/>
          </p:cNvSpPr>
          <p:nvPr>
            <p:ph type="body" sz="half" idx="2"/>
          </p:nvPr>
        </p:nvSpPr>
        <p:spPr>
          <a:xfrm>
            <a:off x="8529563" y="785004"/>
            <a:ext cx="2933722" cy="3331850"/>
          </a:xfrm>
        </p:spPr>
        <p:txBody>
          <a:bodyPr>
            <a:normAutofit fontScale="92500" lnSpcReduction="10000"/>
          </a:bodyPr>
          <a:lstStyle/>
          <a:p>
            <a:r>
              <a:rPr lang="en-US" sz="2800" dirty="0"/>
              <a:t>For example, if a movie always shows boys as strong and girls as only interested in certain things, it might make people think that's how all boys and girls are, which isn't true.</a:t>
            </a:r>
            <a:endParaRPr lang="en-IN" sz="2800" dirty="0"/>
          </a:p>
        </p:txBody>
      </p:sp>
      <p:grpSp>
        <p:nvGrpSpPr>
          <p:cNvPr id="10" name="Group 9">
            <a:extLst>
              <a:ext uri="{FF2B5EF4-FFF2-40B4-BE49-F238E27FC236}">
                <a16:creationId xmlns="" xmlns:a16="http://schemas.microsoft.com/office/drawing/2014/main" id="{0E76F6F3-F5F0-B26D-1B63-73AD0299B7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 xmlns:a16="http://schemas.microsoft.com/office/drawing/2014/main" id="{ABC84BA2-BCC1-89D4-5592-8B2364E6B8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39C4FA24-7C12-A16B-31C2-891750171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hthoek: afgeronde hoeken 5">
            <a:extLst>
              <a:ext uri="{FF2B5EF4-FFF2-40B4-BE49-F238E27FC236}">
                <a16:creationId xmlns="" xmlns:a16="http://schemas.microsoft.com/office/drawing/2014/main" id="{19D346F7-73EF-3EF2-129C-0DA216865986}"/>
              </a:ext>
            </a:extLst>
          </p:cNvPr>
          <p:cNvSpPr/>
          <p:nvPr/>
        </p:nvSpPr>
        <p:spPr>
          <a:xfrm>
            <a:off x="10233891" y="221673"/>
            <a:ext cx="1634836" cy="443345"/>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datum 6">
            <a:extLst>
              <a:ext uri="{FF2B5EF4-FFF2-40B4-BE49-F238E27FC236}">
                <a16:creationId xmlns="" xmlns:a16="http://schemas.microsoft.com/office/drawing/2014/main" id="{913605AC-C0C2-5E97-F3A4-4941C321BD7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3940A8AF-6EFC-4B16-B760-9090D0D5FD92}" type="datetime8">
              <a:rPr lang="en-US" smtClean="0">
                <a:solidFill>
                  <a:schemeClr val="bg1">
                    <a:lumMod val="65000"/>
                  </a:schemeClr>
                </a:solidFill>
              </a:rPr>
              <a:pPr defTabSz="457200">
                <a:spcAft>
                  <a:spcPts val="600"/>
                </a:spcAft>
              </a:pPr>
              <a:t>11/24/2023 12:35 PM</a:t>
            </a:fld>
            <a:endParaRPr lang="en-US" dirty="0">
              <a:solidFill>
                <a:schemeClr val="bg1">
                  <a:lumMod val="65000"/>
                </a:schemeClr>
              </a:solidFill>
            </a:endParaRPr>
          </a:p>
        </p:txBody>
      </p:sp>
      <p:sp>
        <p:nvSpPr>
          <p:cNvPr id="13" name="Tijdelijke aanduiding voor dianummer 7">
            <a:extLst>
              <a:ext uri="{FF2B5EF4-FFF2-40B4-BE49-F238E27FC236}">
                <a16:creationId xmlns="" xmlns:a16="http://schemas.microsoft.com/office/drawing/2014/main" id="{C259147E-C20D-1F89-17BA-7A15B1DAA14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2BB595B2-25C9-4B13-8EE1-8AB0096AF4FB}" type="slidenum">
              <a:rPr lang="en-US" smtClean="0">
                <a:solidFill>
                  <a:schemeClr val="bg1">
                    <a:lumMod val="65000"/>
                  </a:schemeClr>
                </a:solidFill>
              </a:rPr>
              <a:pPr defTabSz="457200">
                <a:spcAft>
                  <a:spcPts val="600"/>
                </a:spcAft>
              </a:pPr>
              <a:t>9</a:t>
            </a:fld>
            <a:endParaRPr lang="en-US">
              <a:solidFill>
                <a:schemeClr val="bg1">
                  <a:lumMod val="65000"/>
                </a:schemeClr>
              </a:solidFill>
            </a:endParaRPr>
          </a:p>
        </p:txBody>
      </p:sp>
      <p:cxnSp>
        <p:nvCxnSpPr>
          <p:cNvPr id="14" name="Rechte verbindingslijn 13">
            <a:extLst>
              <a:ext uri="{FF2B5EF4-FFF2-40B4-BE49-F238E27FC236}">
                <a16:creationId xmlns="" xmlns:a16="http://schemas.microsoft.com/office/drawing/2014/main" id="{EF5BB2A6-1F0C-1CAC-400D-2750C6A63CF5}"/>
              </a:ext>
            </a:extLst>
          </p:cNvPr>
          <p:cNvCxnSpPr/>
          <p:nvPr/>
        </p:nvCxnSpPr>
        <p:spPr>
          <a:xfrm flipH="1">
            <a:off x="7694762" y="785004"/>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 xmlns:a16="http://schemas.microsoft.com/office/drawing/2014/main" id="{72CC3292-84FE-BF04-37EB-627CD9252B2C}"/>
              </a:ext>
            </a:extLst>
          </p:cNvPr>
          <p:cNvCxnSpPr/>
          <p:nvPr/>
        </p:nvCxnSpPr>
        <p:spPr>
          <a:xfrm flipH="1">
            <a:off x="7552426" y="871268"/>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 xmlns:a16="http://schemas.microsoft.com/office/drawing/2014/main" id="{3E0CD766-F1B2-AF5C-F002-DBD9E8BCAACE}"/>
              </a:ext>
            </a:extLst>
          </p:cNvPr>
          <p:cNvCxnSpPr/>
          <p:nvPr/>
        </p:nvCxnSpPr>
        <p:spPr>
          <a:xfrm flipH="1">
            <a:off x="11463285" y="4615548"/>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 xmlns:a16="http://schemas.microsoft.com/office/drawing/2014/main" id="{25709378-95AB-AC56-CE6C-9D9AD389AEEB}"/>
              </a:ext>
            </a:extLst>
          </p:cNvPr>
          <p:cNvCxnSpPr/>
          <p:nvPr/>
        </p:nvCxnSpPr>
        <p:spPr>
          <a:xfrm flipH="1">
            <a:off x="11463285" y="4542016"/>
            <a:ext cx="526212" cy="5779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0" y="871269"/>
            <a:ext cx="4153140" cy="4236550"/>
          </a:xfrm>
        </p:spPr>
        <p:txBody>
          <a:bodyPr>
            <a:normAutofit fontScale="70000" lnSpcReduction="20000"/>
          </a:bodyPr>
          <a:lstStyle/>
          <a:p>
            <a:pPr marL="0" indent="0">
              <a:buNone/>
            </a:pPr>
            <a:r>
              <a:rPr lang="en-US" sz="2900" dirty="0"/>
              <a:t>When we talk about "examining how different groups are represented in media," we mean looking at how movies, TV shows, advertisements, and other things we see on screens show different kinds of people—like boys and girls, people from different countries, or those with different abilities</a:t>
            </a:r>
            <a:r>
              <a:rPr lang="en-US" sz="4500" dirty="0" smtClean="0"/>
              <a:t>.</a:t>
            </a:r>
          </a:p>
          <a:p>
            <a:pPr marL="0" indent="0">
              <a:buNone/>
            </a:pPr>
            <a:endParaRPr lang="en-US" dirty="0"/>
          </a:p>
          <a:p>
            <a:r>
              <a:rPr lang="en-US" sz="2900" b="1" dirty="0"/>
              <a:t>Practical Activity:</a:t>
            </a:r>
            <a:endParaRPr lang="en-US" sz="2900" dirty="0"/>
          </a:p>
          <a:p>
            <a:r>
              <a:rPr lang="en-US" sz="2900" dirty="0"/>
              <a:t>Have students create a short video </a:t>
            </a:r>
            <a:r>
              <a:rPr lang="en-US" sz="2900" dirty="0" smtClean="0"/>
              <a:t>or a role play </a:t>
            </a:r>
            <a:r>
              <a:rPr lang="en-US" sz="2900" dirty="0"/>
              <a:t>challenging stereotypes and promoting positive representation.</a:t>
            </a:r>
          </a:p>
          <a:p>
            <a:pPr marL="0" indent="0">
              <a:buNone/>
            </a:pPr>
            <a:endParaRPr lang="en-IN" dirty="0"/>
          </a:p>
        </p:txBody>
      </p:sp>
      <p:pic>
        <p:nvPicPr>
          <p:cNvPr id="7172" name="Picture 4" descr="Media Isn't Dismantling Harmful Gender Stereotypes, Says 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705" y="1362974"/>
            <a:ext cx="4160507" cy="218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22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865</TotalTime>
  <Words>1090</Words>
  <Application>Microsoft Office PowerPoint</Application>
  <PresentationFormat>Widescreen</PresentationFormat>
  <Paragraphs>119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Algerian</vt:lpstr>
      <vt:lpstr>Arial</vt:lpstr>
      <vt:lpstr>Calibri</vt:lpstr>
      <vt:lpstr>Calibri Light</vt:lpstr>
      <vt:lpstr>Palatino Linotype</vt:lpstr>
      <vt:lpstr>Söhne</vt:lpstr>
      <vt:lpstr>Kantoorthema</vt:lpstr>
      <vt:lpstr>          Media Ethics &amp; responsibility  Module 5   </vt:lpstr>
      <vt:lpstr>Meaning and definition </vt:lpstr>
      <vt:lpstr> Responsibility in Digital Media    </vt:lpstr>
      <vt:lpstr>Evaluating digital media content </vt:lpstr>
      <vt:lpstr>Practical Activity </vt:lpstr>
      <vt:lpstr> </vt:lpstr>
      <vt:lpstr>Copyright and Fair Use </vt:lpstr>
      <vt:lpstr>Privacy in Digital Media</vt:lpstr>
      <vt:lpstr> Media Representation and Stereotypes </vt:lpstr>
      <vt:lpstr>Digital Literacy and Fake News</vt:lpstr>
      <vt:lpstr>PowerPoint Presentation</vt:lpstr>
      <vt:lpstr>Countering Online Harassment and Misinformation</vt:lpstr>
      <vt:lpstr> Recognizing Harassment </vt:lpstr>
      <vt:lpstr>Combatting Online Harassment  </vt:lpstr>
      <vt:lpstr>Activity</vt:lpstr>
      <vt:lpstr>Importance of ethics in digital media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Marco Kole</dc:creator>
  <cp:lastModifiedBy>Admin</cp:lastModifiedBy>
  <cp:revision>40</cp:revision>
  <dcterms:created xsi:type="dcterms:W3CDTF">2023-10-20T14:42:37Z</dcterms:created>
  <dcterms:modified xsi:type="dcterms:W3CDTF">2023-11-24T07:05:39Z</dcterms:modified>
</cp:coreProperties>
</file>