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0" r:id="rId4"/>
    <p:sldId id="261" r:id="rId5"/>
    <p:sldId id="264" r:id="rId6"/>
    <p:sldId id="265" r:id="rId7"/>
    <p:sldId id="269" r:id="rId8"/>
    <p:sldId id="267" r:id="rId9"/>
    <p:sldId id="273" r:id="rId10"/>
    <p:sldId id="270" r:id="rId11"/>
    <p:sldId id="271" r:id="rId12"/>
    <p:sldId id="272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BA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5A631-9ADF-44C1-89D0-5DB2A558A304}" type="datetimeFigureOut">
              <a:rPr lang="nl-NL" smtClean="0"/>
              <a:t>24-11-2023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6FC70-9170-4D00-BE2F-6E61C05BF3B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3234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F0C9C4B-5193-8B76-081D-EC8918F349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AB792828-3310-4C7C-81D5-5317268D65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9DE8C083-9226-DC8C-CD37-0EBCB490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F0790-FE8A-403F-9AEA-573B7763F081}" type="datetime2">
              <a:rPr lang="en-GB" smtClean="0"/>
              <a:t>Friday, 24 November 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A1053828-4EAA-6BC0-27AF-9EECCB4E9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C8537097-FB0F-03E9-3096-08D8A2B20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95B2-25C9-4B13-8EE1-8AB0096AF4F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8932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509CE3E-ECE8-3952-E70A-312B079B9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68D2C23D-10F6-2D0C-FBFF-E3A11AC3EE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885B43E4-7C93-432C-D734-43404EB30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4636-1B14-4A81-A068-295D21E0A40C}" type="datetime2">
              <a:rPr lang="en-GB" smtClean="0"/>
              <a:t>Friday, 24 November 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74CBFA9C-23BE-E02D-D885-213EAE2DC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E55DB017-E833-AE78-2324-02EACFF7E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95B2-25C9-4B13-8EE1-8AB0096AF4F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06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xmlns="" id="{780EC0FD-5B9A-036D-6268-99EA40CCCF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2EECD854-C9F0-1EEA-E33A-24EA8CEA43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A192F782-172B-5AF3-A960-E5BD06C42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E86F-2FED-49A6-A3BA-081192309798}" type="datetime2">
              <a:rPr lang="en-GB" smtClean="0"/>
              <a:t>Friday, 24 November 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1D191B1B-2023-060C-BDEC-1D1A5A835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204FE9B1-C94A-35B6-84E6-10CC0BA2C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95B2-25C9-4B13-8EE1-8AB0096AF4F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442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919F184-8D58-D3DA-37FF-FD71FE6F4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8B370123-1E8B-1717-7BFB-F1DB0CBFA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5C9AD44D-0486-C7FA-D7B2-D0A8FF6DD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7296E-D714-48C5-A282-CBE2309A42D7}" type="datetime2">
              <a:rPr lang="en-GB" smtClean="0"/>
              <a:t>Friday, 24 November 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7A99CEBA-BA61-BABC-AE8A-FFD1D1536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67C0A642-AC42-5004-8CF4-77DF5A6A1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95B2-25C9-4B13-8EE1-8AB0096AF4F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6160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DA6F39F-CCD1-229D-97DD-B935D2FA7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3705426D-CB6F-DA64-140E-F706AE24C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D980EDE0-204F-8292-BD67-193FF63C8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D15-CB40-4A2B-B405-CCC9237ECB91}" type="datetime2">
              <a:rPr lang="en-GB" smtClean="0"/>
              <a:t>Friday, 24 November 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F3899615-2055-EFC5-CD8D-33A5F7374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493AD61F-BDAC-146C-7B02-AA19A1396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95B2-25C9-4B13-8EE1-8AB0096AF4F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5248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CCA1390-F370-63C0-6E57-A6B943C6C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4D95B568-173F-2A9E-3BBF-5EE0814F6D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A1951674-E397-C4B4-E74D-BF92A0E76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80632741-854E-961A-2D8C-79F851CD8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0DDF-6C58-4AC0-ADED-A4B024D84FAF}" type="datetime2">
              <a:rPr lang="en-GB" smtClean="0"/>
              <a:t>Friday, 24 November 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550C65F4-1A97-A7AB-DB56-92DFDB57A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20D3997E-BDF2-6175-48F2-C53ADF076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95B2-25C9-4B13-8EE1-8AB0096AF4F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1517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A1C513D-E15E-BF27-88CD-A4D10C600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649B969A-E2FB-CCE2-D8E1-C561762CA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A4A957A4-B922-669E-24A3-DBE1E90F10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F4AE545A-CC8D-5235-80FE-CD361A715E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xmlns="" id="{F748C576-2DE9-44EF-075A-723FAF4E8B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xmlns="" id="{47385FFE-5E8A-A6EE-E11C-073871040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7BA2-7BC6-4247-9F98-983DE518F26A}" type="datetime2">
              <a:rPr lang="en-GB" smtClean="0"/>
              <a:t>Friday, 24 November 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xmlns="" id="{D59F2000-FF26-7AF2-1936-DD5FB2AE4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xmlns="" id="{A55173BA-1B9C-47E8-F1FC-D1BB14A68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95B2-25C9-4B13-8EE1-8AB0096AF4F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8794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2B6CF06-4337-9B6E-2A03-BEBC42430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xmlns="" id="{F7916DAF-15FB-0B92-156C-BB6C6DEFF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A8B6-12EF-4A07-A008-925179391127}" type="datetime2">
              <a:rPr lang="en-GB" smtClean="0"/>
              <a:t>Friday, 24 November 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F38DD006-9493-3C59-B8A1-D94BBB668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8899F970-90B3-1AC0-79C6-D2A1839D7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95B2-25C9-4B13-8EE1-8AB0096AF4F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5407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xmlns="" id="{A4FFAA81-F914-F30C-4FAD-B9968338F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CE76-0B9E-4124-BC4B-86B251F2B23E}" type="datetime2">
              <a:rPr lang="en-GB" smtClean="0"/>
              <a:t>Friday, 24 November 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="" id="{753C553C-E808-5EC2-B723-A08950861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F2E5DEC3-734C-5EE6-C320-F53AAD1ED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95B2-25C9-4B13-8EE1-8AB0096AF4F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1369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D0D597C-C898-70DB-F5E7-260DDA20E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91FE2993-80A8-0942-1820-31312908D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E97190DE-8F19-2598-91C5-17D2FAC27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BBAC867B-A7DA-AC52-E4D8-8457FE0E8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9193-FF2A-4230-A2ED-4E3D43A8165B}" type="datetime2">
              <a:rPr lang="en-GB" smtClean="0"/>
              <a:t>Friday, 24 November 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075DDF5D-87D7-D216-D98D-775CF14C1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A1DB6FB2-3867-6EDC-56C6-651BA7B87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95B2-25C9-4B13-8EE1-8AB0096AF4F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694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EBC9CE8-F9EB-EAC1-27CE-2E0BC8063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xmlns="" id="{C4B8C3AD-C9B0-5598-2779-9A2DCAEDFA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E128C1DD-E7CF-7326-86E8-DD05159991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58103B77-9B34-2107-1D05-55EC3F289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65CC-6CE6-450E-B3B8-AC60E3DBC1CD}" type="datetime2">
              <a:rPr lang="en-GB" smtClean="0"/>
              <a:t>Friday, 24 November 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270E28A9-04CB-77FD-E4AA-79AD70D5B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A24A9A9D-B85C-D2FD-A652-38B02F4C4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95B2-25C9-4B13-8EE1-8AB0096AF4F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4820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xmlns="" id="{79086E97-11AB-06F3-0400-BA6639B29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1B0978AD-09DD-908E-CDF8-F69BDB6B7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F65B92AC-8D55-F8D5-6980-560AF61F71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55349-816D-449D-AEBA-7A76CC0BC2B4}" type="datetime2">
              <a:rPr lang="en-GB" smtClean="0"/>
              <a:t>Friday, 24 November 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6177BD7B-11B5-C5DE-4345-5CE9F35347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84EF0E65-A2F4-F5E4-8CFC-12753FE088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595B2-25C9-4B13-8EE1-8AB0096AF4FB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D801D23-2C50-1346-5CEC-3C77CDD78508}"/>
              </a:ext>
            </a:extLst>
          </p:cNvPr>
          <p:cNvSpPr txBox="1"/>
          <p:nvPr userDrawn="1"/>
        </p:nvSpPr>
        <p:spPr>
          <a:xfrm>
            <a:off x="8756374" y="6311900"/>
            <a:ext cx="3538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1">
                    <a:lumMod val="50000"/>
                  </a:schemeClr>
                </a:solidFill>
              </a:rPr>
              <a:t>Shiny Vincent</a:t>
            </a:r>
          </a:p>
        </p:txBody>
      </p:sp>
    </p:spTree>
    <p:extLst>
      <p:ext uri="{BB962C8B-B14F-4D97-AF65-F5344CB8AC3E}">
        <p14:creationId xmlns:p14="http://schemas.microsoft.com/office/powerpoint/2010/main" val="27312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social-media-icon-structure-1453843/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s://freepngimg.com/png/25305-world-wide-web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udflyer.blog.hu/2018/02/13/magyar_izlesre_szabott_izvilag_es_fedelzeti_szorakoztato_rendszer_az_emirates_budapesti_jaratai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geobrava.wordpress.com/2016/10/29/digital-marketing-is-driving-the-global-b2b-media-landscape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ahitcengizhan.com/en-cok-kullanilan-5-sosyal-medya-platformunun-gizlilik-sozlesmeleri-ve-mahremiyet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gif"/><Relationship Id="rId7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otonerd.it/nuova-canon-cinema-camera/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graphicdesign.stackexchange.com/questions/17347/can-anyone-suggest-a-free-equivalent-of-the-hoefler-text-font" TargetMode="External"/><Relationship Id="rId9" Type="http://schemas.openxmlformats.org/officeDocument/2006/relationships/hyperlink" Target="https://www.pngall.com/sound-png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is.stackexchange.com/questions/16227/examples-of-geovisualizations-of-global-connectivit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s/pol%C3%ADtica-de-privacidad-seguridad-538719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E76F6F3-F5F0-B26D-1B63-73AD0299B7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5025" y="5193518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ABC84BA2-BCC1-89D4-5592-8B2364E6B8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39C4FA24-7C12-A16B-31C2-891750171B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xmlns="" id="{19D346F7-73EF-3EF2-129C-0DA216865986}"/>
              </a:ext>
            </a:extLst>
          </p:cNvPr>
          <p:cNvSpPr/>
          <p:nvPr/>
        </p:nvSpPr>
        <p:spPr>
          <a:xfrm>
            <a:off x="404997" y="5663189"/>
            <a:ext cx="3287343" cy="891482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3" name="Afbeelding 22" descr="Afbeelding met tekst, Lettertype, wit, schermopname">
            <a:extLst>
              <a:ext uri="{FF2B5EF4-FFF2-40B4-BE49-F238E27FC236}">
                <a16:creationId xmlns:a16="http://schemas.microsoft.com/office/drawing/2014/main" xmlns="" id="{D4B2E18C-A9FD-828C-1F89-6BD77ACA7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415" y="5411671"/>
            <a:ext cx="3810000" cy="1143000"/>
          </a:xfrm>
          <a:prstGeom prst="rect">
            <a:avLst/>
          </a:prstGeom>
        </p:spPr>
      </p:pic>
      <p:pic>
        <p:nvPicPr>
          <p:cNvPr id="25" name="Afbeelding 24" descr="Afbeelding met Menselijk gezicht, persoon, kleding, glimlach&#10;&#10;Automatisch gegenereerde beschrijving">
            <a:extLst>
              <a:ext uri="{FF2B5EF4-FFF2-40B4-BE49-F238E27FC236}">
                <a16:creationId xmlns:a16="http://schemas.microsoft.com/office/drawing/2014/main" xmlns="" id="{2F53C7AF-10E4-884B-63A1-C6FAEC14D6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491" y="5572278"/>
            <a:ext cx="2950773" cy="10733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Digital Media literacy syllabus</a:t>
            </a:r>
            <a:endParaRPr lang="en-IN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0" y="303329"/>
            <a:ext cx="9886122" cy="4954471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4140328"/>
            <a:ext cx="2244882" cy="75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77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E76F6F3-F5F0-B26D-1B63-73AD0299B7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5025" y="5193518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ABC84BA2-BCC1-89D4-5592-8B2364E6B8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39C4FA24-7C12-A16B-31C2-891750171B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xmlns="" id="{19D346F7-73EF-3EF2-129C-0DA216865986}"/>
              </a:ext>
            </a:extLst>
          </p:cNvPr>
          <p:cNvSpPr/>
          <p:nvPr/>
        </p:nvSpPr>
        <p:spPr>
          <a:xfrm>
            <a:off x="10233891" y="221673"/>
            <a:ext cx="1634836" cy="443345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jdelijke aanduiding voor datum 6">
            <a:extLst>
              <a:ext uri="{FF2B5EF4-FFF2-40B4-BE49-F238E27FC236}">
                <a16:creationId xmlns:a16="http://schemas.microsoft.com/office/drawing/2014/main" xmlns="" id="{913605AC-C0C2-5E97-F3A4-4941C321BD77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Aft>
                <a:spcPts val="600"/>
              </a:spcAft>
            </a:pPr>
            <a:fld id="{3940A8AF-6EFC-4B16-B760-9090D0D5FD92}" type="datetime8">
              <a:rPr lang="en-US" smtClean="0">
                <a:solidFill>
                  <a:schemeClr val="bg1">
                    <a:lumMod val="65000"/>
                  </a:schemeClr>
                </a:solidFill>
              </a:rPr>
              <a:pPr defTabSz="457200">
                <a:spcAft>
                  <a:spcPts val="600"/>
                </a:spcAft>
              </a:pPr>
              <a:t>11/24/2023 12:38 PM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ijdelijke aanduiding voor dianummer 7">
            <a:extLst>
              <a:ext uri="{FF2B5EF4-FFF2-40B4-BE49-F238E27FC236}">
                <a16:creationId xmlns:a16="http://schemas.microsoft.com/office/drawing/2014/main" xmlns="" id="{C259147E-C20D-1F89-17BA-7A15B1DAA14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Aft>
                <a:spcPts val="600"/>
              </a:spcAft>
            </a:pPr>
            <a:fld id="{2BB595B2-25C9-4B13-8EE1-8AB0096AF4FB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defTabSz="457200">
                <a:spcAft>
                  <a:spcPts val="600"/>
                </a:spcAft>
              </a:pPr>
              <a:t>10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xmlns="" id="{EF5BB2A6-1F0C-1CAC-400D-2750C6A63CF5}"/>
              </a:ext>
            </a:extLst>
          </p:cNvPr>
          <p:cNvCxnSpPr/>
          <p:nvPr/>
        </p:nvCxnSpPr>
        <p:spPr>
          <a:xfrm flipH="1">
            <a:off x="7694762" y="785004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xmlns="" id="{72CC3292-84FE-BF04-37EB-627CD9252B2C}"/>
              </a:ext>
            </a:extLst>
          </p:cNvPr>
          <p:cNvCxnSpPr/>
          <p:nvPr/>
        </p:nvCxnSpPr>
        <p:spPr>
          <a:xfrm flipH="1">
            <a:off x="7552426" y="871268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xmlns="" id="{3E0CD766-F1B2-AF5C-F002-DBD9E8BCAACE}"/>
              </a:ext>
            </a:extLst>
          </p:cNvPr>
          <p:cNvCxnSpPr/>
          <p:nvPr/>
        </p:nvCxnSpPr>
        <p:spPr>
          <a:xfrm flipH="1">
            <a:off x="11463285" y="4615548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xmlns="" id="{25709378-95AB-AC56-CE6C-9D9AD389AEEB}"/>
              </a:ext>
            </a:extLst>
          </p:cNvPr>
          <p:cNvCxnSpPr/>
          <p:nvPr/>
        </p:nvCxnSpPr>
        <p:spPr>
          <a:xfrm flipH="1">
            <a:off x="11463285" y="4542016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History and Evolution of Digital Media</a:t>
            </a:r>
            <a:r>
              <a:rPr lang="en-US" dirty="0"/>
              <a:t> </a:t>
            </a:r>
            <a:r>
              <a:rPr lang="en-US" b="1" dirty="0"/>
              <a:t/>
            </a:r>
            <a:br>
              <a:rPr lang="en-US" b="1" dirty="0"/>
            </a:br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825625"/>
            <a:ext cx="9395691" cy="278992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History and Evolution of Digital Media</a:t>
            </a:r>
          </a:p>
          <a:p>
            <a:pPr lvl="1"/>
            <a:r>
              <a:rPr lang="en-US" dirty="0"/>
              <a:t>Trace the historical development of digital media</a:t>
            </a:r>
          </a:p>
          <a:p>
            <a:r>
              <a:rPr lang="en-US" b="1" dirty="0"/>
              <a:t>Birth of the World Wide Web (1990s):</a:t>
            </a:r>
            <a:endParaRPr lang="en-US" dirty="0"/>
          </a:p>
          <a:p>
            <a:pPr lvl="1"/>
            <a:r>
              <a:rPr lang="en-US" dirty="0"/>
              <a:t>Tim Berners-Lee's invention of the World Wide Web.</a:t>
            </a:r>
          </a:p>
          <a:p>
            <a:pPr lvl="1"/>
            <a:r>
              <a:rPr lang="en-US" dirty="0"/>
              <a:t>The advent of web browsers and HTML.</a:t>
            </a:r>
          </a:p>
          <a:p>
            <a:r>
              <a:rPr lang="en-US" b="1" dirty="0"/>
              <a:t>Internet and Social Media (2000s-present):</a:t>
            </a:r>
            <a:r>
              <a:rPr lang="en-US" dirty="0"/>
              <a:t>Emergence of social media giants like Facebook, Twitter, and Instagram.</a:t>
            </a:r>
          </a:p>
          <a:p>
            <a:pPr marL="0" indent="0">
              <a:buNone/>
            </a:pPr>
            <a:r>
              <a:rPr lang="en-US" dirty="0"/>
              <a:t>Growth of user-generated content, viral marketing, and online communities.</a:t>
            </a:r>
          </a:p>
          <a:p>
            <a:pPr marL="457200" lvl="1" indent="0">
              <a:buNone/>
            </a:pPr>
            <a:endParaRPr lang="en-US" dirty="0"/>
          </a:p>
          <a:p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9B26A27-3F73-0F98-C67F-3FAE9E1E7F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0036602" y="3323300"/>
            <a:ext cx="2029413" cy="16890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893F274-D24A-241D-3CF7-BE0C3D949F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9513891" y="1242988"/>
            <a:ext cx="2110673" cy="149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80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A69C916-1EA5-7E2A-7798-F03C280E1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IN" sz="2000" b="1" dirty="0"/>
              <a:t/>
            </a:r>
            <a:br>
              <a:rPr lang="en-IN" sz="2000" b="1" dirty="0"/>
            </a:b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Digital Entertainment (2000s-present):</a:t>
            </a:r>
            <a:r>
              <a:rPr lang="en-US" dirty="0"/>
              <a:t>Streaming platforms such as Netflix, YouTube, and Spotify.</a:t>
            </a:r>
          </a:p>
          <a:p>
            <a:r>
              <a:rPr lang="en-US" dirty="0"/>
              <a:t>Transition from physical media to digital downloads and streaming.</a:t>
            </a:r>
          </a:p>
          <a:p>
            <a:r>
              <a:rPr lang="en-US" b="1" dirty="0"/>
              <a:t>Digital Journalism (2000s-present):</a:t>
            </a:r>
            <a:r>
              <a:rPr lang="en-US" dirty="0"/>
              <a:t>Online news websites and blogs.</a:t>
            </a:r>
          </a:p>
          <a:p>
            <a:r>
              <a:rPr lang="en-US" dirty="0"/>
              <a:t>The impact of citizen journalism and the 24-hour news cycle.</a:t>
            </a:r>
          </a:p>
          <a:p>
            <a:pPr marL="0" indent="0">
              <a:buNone/>
            </a:pPr>
            <a:endParaRPr lang="en-IN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E76F6F3-F5F0-B26D-1B63-73AD0299B7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5025" y="5193518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ABC84BA2-BCC1-89D4-5592-8B2364E6B8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39C4FA24-7C12-A16B-31C2-891750171B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xmlns="" id="{19D346F7-73EF-3EF2-129C-0DA216865986}"/>
              </a:ext>
            </a:extLst>
          </p:cNvPr>
          <p:cNvSpPr/>
          <p:nvPr/>
        </p:nvSpPr>
        <p:spPr>
          <a:xfrm>
            <a:off x="10233891" y="221673"/>
            <a:ext cx="1634836" cy="443345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jdelijke aanduiding voor datum 6">
            <a:extLst>
              <a:ext uri="{FF2B5EF4-FFF2-40B4-BE49-F238E27FC236}">
                <a16:creationId xmlns:a16="http://schemas.microsoft.com/office/drawing/2014/main" xmlns="" id="{913605AC-C0C2-5E97-F3A4-4941C321BD77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Aft>
                <a:spcPts val="600"/>
              </a:spcAft>
            </a:pPr>
            <a:fld id="{3940A8AF-6EFC-4B16-B760-9090D0D5FD92}" type="datetime8">
              <a:rPr lang="en-US" smtClean="0">
                <a:solidFill>
                  <a:schemeClr val="bg1">
                    <a:lumMod val="65000"/>
                  </a:schemeClr>
                </a:solidFill>
              </a:rPr>
              <a:pPr defTabSz="457200">
                <a:spcAft>
                  <a:spcPts val="600"/>
                </a:spcAft>
              </a:pPr>
              <a:t>11/24/2023 12:38 PM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ijdelijke aanduiding voor dianummer 7">
            <a:extLst>
              <a:ext uri="{FF2B5EF4-FFF2-40B4-BE49-F238E27FC236}">
                <a16:creationId xmlns:a16="http://schemas.microsoft.com/office/drawing/2014/main" xmlns="" id="{C259147E-C20D-1F89-17BA-7A15B1DAA14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Aft>
                <a:spcPts val="600"/>
              </a:spcAft>
            </a:pPr>
            <a:fld id="{2BB595B2-25C9-4B13-8EE1-8AB0096AF4FB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defTabSz="457200">
                <a:spcAft>
                  <a:spcPts val="600"/>
                </a:spcAft>
              </a:pPr>
              <a:t>11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xmlns="" id="{EF5BB2A6-1F0C-1CAC-400D-2750C6A63CF5}"/>
              </a:ext>
            </a:extLst>
          </p:cNvPr>
          <p:cNvCxnSpPr/>
          <p:nvPr/>
        </p:nvCxnSpPr>
        <p:spPr>
          <a:xfrm flipH="1">
            <a:off x="7694762" y="785004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xmlns="" id="{72CC3292-84FE-BF04-37EB-627CD9252B2C}"/>
              </a:ext>
            </a:extLst>
          </p:cNvPr>
          <p:cNvCxnSpPr/>
          <p:nvPr/>
        </p:nvCxnSpPr>
        <p:spPr>
          <a:xfrm flipH="1">
            <a:off x="7552426" y="871268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xmlns="" id="{3E0CD766-F1B2-AF5C-F002-DBD9E8BCAACE}"/>
              </a:ext>
            </a:extLst>
          </p:cNvPr>
          <p:cNvCxnSpPr/>
          <p:nvPr/>
        </p:nvCxnSpPr>
        <p:spPr>
          <a:xfrm flipH="1">
            <a:off x="11463285" y="4615548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xmlns="" id="{25709378-95AB-AC56-CE6C-9D9AD389AEEB}"/>
              </a:ext>
            </a:extLst>
          </p:cNvPr>
          <p:cNvCxnSpPr/>
          <p:nvPr/>
        </p:nvCxnSpPr>
        <p:spPr>
          <a:xfrm flipH="1">
            <a:off x="11463285" y="4542016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228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E76F6F3-F5F0-B26D-1B63-73AD0299B7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5025" y="5193518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ABC84BA2-BCC1-89D4-5592-8B2364E6B8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39C4FA24-7C12-A16B-31C2-891750171B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xmlns="" id="{19D346F7-73EF-3EF2-129C-0DA216865986}"/>
              </a:ext>
            </a:extLst>
          </p:cNvPr>
          <p:cNvSpPr/>
          <p:nvPr/>
        </p:nvSpPr>
        <p:spPr>
          <a:xfrm>
            <a:off x="10233891" y="221673"/>
            <a:ext cx="1634836" cy="443345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jdelijke aanduiding voor datum 6">
            <a:extLst>
              <a:ext uri="{FF2B5EF4-FFF2-40B4-BE49-F238E27FC236}">
                <a16:creationId xmlns:a16="http://schemas.microsoft.com/office/drawing/2014/main" xmlns="" id="{913605AC-C0C2-5E97-F3A4-4941C321BD77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Aft>
                <a:spcPts val="600"/>
              </a:spcAft>
            </a:pPr>
            <a:fld id="{3940A8AF-6EFC-4B16-B760-9090D0D5FD92}" type="datetime8">
              <a:rPr lang="en-US" smtClean="0">
                <a:solidFill>
                  <a:schemeClr val="bg1">
                    <a:lumMod val="65000"/>
                  </a:schemeClr>
                </a:solidFill>
              </a:rPr>
              <a:pPr defTabSz="457200">
                <a:spcAft>
                  <a:spcPts val="600"/>
                </a:spcAft>
              </a:pPr>
              <a:t>11/24/2023 12:38 PM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ijdelijke aanduiding voor dianummer 7">
            <a:extLst>
              <a:ext uri="{FF2B5EF4-FFF2-40B4-BE49-F238E27FC236}">
                <a16:creationId xmlns:a16="http://schemas.microsoft.com/office/drawing/2014/main" xmlns="" id="{C259147E-C20D-1F89-17BA-7A15B1DAA14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Aft>
                <a:spcPts val="600"/>
              </a:spcAft>
            </a:pPr>
            <a:fld id="{2BB595B2-25C9-4B13-8EE1-8AB0096AF4FB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defTabSz="457200">
                <a:spcAft>
                  <a:spcPts val="600"/>
                </a:spcAft>
              </a:pPr>
              <a:t>12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xmlns="" id="{EF5BB2A6-1F0C-1CAC-400D-2750C6A63CF5}"/>
              </a:ext>
            </a:extLst>
          </p:cNvPr>
          <p:cNvCxnSpPr/>
          <p:nvPr/>
        </p:nvCxnSpPr>
        <p:spPr>
          <a:xfrm flipH="1">
            <a:off x="250167" y="725011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xmlns="" id="{72CC3292-84FE-BF04-37EB-627CD9252B2C}"/>
              </a:ext>
            </a:extLst>
          </p:cNvPr>
          <p:cNvCxnSpPr/>
          <p:nvPr/>
        </p:nvCxnSpPr>
        <p:spPr>
          <a:xfrm flipH="1">
            <a:off x="107831" y="811275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xmlns="" id="{3E0CD766-F1B2-AF5C-F002-DBD9E8BCAACE}"/>
              </a:ext>
            </a:extLst>
          </p:cNvPr>
          <p:cNvCxnSpPr/>
          <p:nvPr/>
        </p:nvCxnSpPr>
        <p:spPr>
          <a:xfrm flipH="1">
            <a:off x="4018690" y="4555555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xmlns="" id="{25709378-95AB-AC56-CE6C-9D9AD389AEEB}"/>
              </a:ext>
            </a:extLst>
          </p:cNvPr>
          <p:cNvCxnSpPr/>
          <p:nvPr/>
        </p:nvCxnSpPr>
        <p:spPr>
          <a:xfrm flipH="1">
            <a:off x="4018690" y="4482023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el 1">
            <a:extLst>
              <a:ext uri="{FF2B5EF4-FFF2-40B4-BE49-F238E27FC236}">
                <a16:creationId xmlns:a16="http://schemas.microsoft.com/office/drawing/2014/main" xmlns="" id="{55CAA242-C37A-0BEC-C575-329A1BFB0BFE}"/>
              </a:ext>
            </a:extLst>
          </p:cNvPr>
          <p:cNvSpPr txBox="1">
            <a:spLocks/>
          </p:cNvSpPr>
          <p:nvPr/>
        </p:nvSpPr>
        <p:spPr>
          <a:xfrm>
            <a:off x="5088147" y="577947"/>
            <a:ext cx="6996022" cy="4381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Impact on Media Industries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Publishing and Journalism:</a:t>
            </a:r>
            <a:endParaRPr lang="en-US" dirty="0"/>
          </a:p>
          <a:p>
            <a:pPr lvl="1"/>
            <a:r>
              <a:rPr lang="en-US" dirty="0"/>
              <a:t>Decline of traditional print media.</a:t>
            </a:r>
          </a:p>
          <a:p>
            <a:pPr lvl="1"/>
            <a:r>
              <a:rPr lang="en-US" dirty="0"/>
              <a:t>Adaptation to digital formats, paywalls, and content distribution challenges.</a:t>
            </a:r>
          </a:p>
          <a:p>
            <a:r>
              <a:rPr lang="en-US" b="1" dirty="0"/>
              <a:t>Entertainment and Broadcasting: </a:t>
            </a:r>
            <a:r>
              <a:rPr lang="en-US" dirty="0"/>
              <a:t>Shift from traditional TV and radio to online streaming.</a:t>
            </a:r>
          </a:p>
          <a:p>
            <a:r>
              <a:rPr lang="en-US" dirty="0"/>
              <a:t>The rise of online influencers and content creators.</a:t>
            </a:r>
          </a:p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39EAF56-799E-F1FF-B615-46B3B5B051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8084647" y="899155"/>
            <a:ext cx="2306880" cy="153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728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A69C916-1EA5-7E2A-7798-F03C280E1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937" y="665018"/>
            <a:ext cx="6719674" cy="4714059"/>
          </a:xfrm>
        </p:spPr>
        <p:txBody>
          <a:bodyPr anchor="ctr">
            <a:noAutofit/>
          </a:bodyPr>
          <a:lstStyle/>
          <a:p>
            <a:pPr algn="l"/>
            <a:r>
              <a:rPr lang="en-IN" b="1" dirty="0"/>
              <a:t>Understanding Digital Media</a:t>
            </a:r>
            <a:r>
              <a:rPr lang="en-IN" dirty="0"/>
              <a:t> </a:t>
            </a:r>
            <a:br>
              <a:rPr lang="en-IN" dirty="0"/>
            </a:br>
            <a:r>
              <a:rPr lang="en-IN" sz="1800" dirty="0"/>
              <a:t>Objectives:</a:t>
            </a:r>
            <a:br>
              <a:rPr lang="en-IN" sz="1800" dirty="0"/>
            </a:br>
            <a:r>
              <a:rPr lang="en-IN" sz="1800" dirty="0"/>
              <a:t>1.Define Digital Media</a:t>
            </a:r>
            <a:br>
              <a:rPr lang="en-IN" sz="1800" dirty="0"/>
            </a:br>
            <a:r>
              <a:rPr lang="en-IN" sz="1800" dirty="0"/>
              <a:t>2.Explain the characteristics of digital media</a:t>
            </a:r>
            <a:br>
              <a:rPr lang="en-IN" sz="1800" dirty="0"/>
            </a:br>
            <a:r>
              <a:rPr lang="en-IN" sz="1800" dirty="0"/>
              <a:t>3.Explore the impact of digital media on society</a:t>
            </a:r>
            <a:br>
              <a:rPr lang="en-IN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IN" sz="1800" dirty="0"/>
              <a:t/>
            </a:r>
            <a:br>
              <a:rPr lang="en-IN" sz="1800" dirty="0"/>
            </a:br>
            <a:endParaRPr lang="en-GB" sz="18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E76F6F3-F5F0-B26D-1B63-73AD0299B7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5025" y="5193518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ABC84BA2-BCC1-89D4-5592-8B2364E6B8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39C4FA24-7C12-A16B-31C2-891750171B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xmlns="" id="{19D346F7-73EF-3EF2-129C-0DA216865986}"/>
              </a:ext>
            </a:extLst>
          </p:cNvPr>
          <p:cNvSpPr/>
          <p:nvPr/>
        </p:nvSpPr>
        <p:spPr>
          <a:xfrm>
            <a:off x="10233891" y="221673"/>
            <a:ext cx="1634836" cy="443345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jdelijke aanduiding voor datum 6">
            <a:extLst>
              <a:ext uri="{FF2B5EF4-FFF2-40B4-BE49-F238E27FC236}">
                <a16:creationId xmlns:a16="http://schemas.microsoft.com/office/drawing/2014/main" xmlns="" id="{913605AC-C0C2-5E97-F3A4-4941C321BD77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Aft>
                <a:spcPts val="600"/>
              </a:spcAft>
            </a:pPr>
            <a:fld id="{3940A8AF-6EFC-4B16-B760-9090D0D5FD92}" type="datetime8">
              <a:rPr lang="en-US" smtClean="0">
                <a:solidFill>
                  <a:schemeClr val="bg1">
                    <a:lumMod val="65000"/>
                  </a:schemeClr>
                </a:solidFill>
              </a:rPr>
              <a:pPr defTabSz="457200">
                <a:spcAft>
                  <a:spcPts val="600"/>
                </a:spcAft>
              </a:pPr>
              <a:t>11/24/2023 12:38 PM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ijdelijke aanduiding voor dianummer 7">
            <a:extLst>
              <a:ext uri="{FF2B5EF4-FFF2-40B4-BE49-F238E27FC236}">
                <a16:creationId xmlns:a16="http://schemas.microsoft.com/office/drawing/2014/main" xmlns="" id="{C259147E-C20D-1F89-17BA-7A15B1DAA14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Aft>
                <a:spcPts val="600"/>
              </a:spcAft>
            </a:pPr>
            <a:fld id="{2BB595B2-25C9-4B13-8EE1-8AB0096AF4FB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defTabSz="457200">
                <a:spcAft>
                  <a:spcPts val="600"/>
                </a:spcAft>
              </a:pPr>
              <a:t>2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xmlns="" id="{EF5BB2A6-1F0C-1CAC-400D-2750C6A63CF5}"/>
              </a:ext>
            </a:extLst>
          </p:cNvPr>
          <p:cNvCxnSpPr/>
          <p:nvPr/>
        </p:nvCxnSpPr>
        <p:spPr>
          <a:xfrm flipH="1">
            <a:off x="7694762" y="785004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xmlns="" id="{72CC3292-84FE-BF04-37EB-627CD9252B2C}"/>
              </a:ext>
            </a:extLst>
          </p:cNvPr>
          <p:cNvCxnSpPr/>
          <p:nvPr/>
        </p:nvCxnSpPr>
        <p:spPr>
          <a:xfrm flipH="1">
            <a:off x="7552426" y="871268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xmlns="" id="{3E0CD766-F1B2-AF5C-F002-DBD9E8BCAACE}"/>
              </a:ext>
            </a:extLst>
          </p:cNvPr>
          <p:cNvCxnSpPr/>
          <p:nvPr/>
        </p:nvCxnSpPr>
        <p:spPr>
          <a:xfrm flipH="1">
            <a:off x="11463285" y="4615548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xmlns="" id="{25709378-95AB-AC56-CE6C-9D9AD389AEEB}"/>
              </a:ext>
            </a:extLst>
          </p:cNvPr>
          <p:cNvCxnSpPr/>
          <p:nvPr/>
        </p:nvCxnSpPr>
        <p:spPr>
          <a:xfrm flipH="1">
            <a:off x="11463285" y="4542016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D3A7B53-2027-71AB-D7EE-70CCBCB0DE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256" y="2066457"/>
            <a:ext cx="5270241" cy="29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6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A69C916-1EA5-7E2A-7798-F03C280E1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937" y="665019"/>
            <a:ext cx="6996022" cy="4381434"/>
          </a:xfrm>
        </p:spPr>
        <p:txBody>
          <a:bodyPr anchor="ctr">
            <a:normAutofit/>
          </a:bodyPr>
          <a:lstStyle/>
          <a:p>
            <a:pPr algn="l"/>
            <a:r>
              <a:rPr lang="en-GB" sz="4000" dirty="0"/>
              <a:t>Text area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E76F6F3-F5F0-B26D-1B63-73AD0299B7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5025" y="5193518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ABC84BA2-BCC1-89D4-5592-8B2364E6B8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39C4FA24-7C12-A16B-31C2-891750171B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xmlns="" id="{19D346F7-73EF-3EF2-129C-0DA216865986}"/>
              </a:ext>
            </a:extLst>
          </p:cNvPr>
          <p:cNvSpPr/>
          <p:nvPr/>
        </p:nvSpPr>
        <p:spPr>
          <a:xfrm>
            <a:off x="10233891" y="221673"/>
            <a:ext cx="1634836" cy="443345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jdelijke aanduiding voor datum 6">
            <a:extLst>
              <a:ext uri="{FF2B5EF4-FFF2-40B4-BE49-F238E27FC236}">
                <a16:creationId xmlns:a16="http://schemas.microsoft.com/office/drawing/2014/main" xmlns="" id="{913605AC-C0C2-5E97-F3A4-4941C321BD77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Aft>
                <a:spcPts val="600"/>
              </a:spcAft>
            </a:pPr>
            <a:fld id="{3940A8AF-6EFC-4B16-B760-9090D0D5FD92}" type="datetime8">
              <a:rPr lang="en-US" smtClean="0">
                <a:solidFill>
                  <a:schemeClr val="bg1">
                    <a:lumMod val="65000"/>
                  </a:schemeClr>
                </a:solidFill>
              </a:rPr>
              <a:pPr defTabSz="457200">
                <a:spcAft>
                  <a:spcPts val="600"/>
                </a:spcAft>
              </a:pPr>
              <a:t>11/24/2023 12:38 PM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ijdelijke aanduiding voor dianummer 7">
            <a:extLst>
              <a:ext uri="{FF2B5EF4-FFF2-40B4-BE49-F238E27FC236}">
                <a16:creationId xmlns:a16="http://schemas.microsoft.com/office/drawing/2014/main" xmlns="" id="{C259147E-C20D-1F89-17BA-7A15B1DAA14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Aft>
                <a:spcPts val="600"/>
              </a:spcAft>
            </a:pPr>
            <a:fld id="{2BB595B2-25C9-4B13-8EE1-8AB0096AF4FB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defTabSz="457200">
                <a:spcAft>
                  <a:spcPts val="600"/>
                </a:spcAft>
              </a:pPr>
              <a:t>3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xmlns="" id="{EF5BB2A6-1F0C-1CAC-400D-2750C6A63CF5}"/>
              </a:ext>
            </a:extLst>
          </p:cNvPr>
          <p:cNvCxnSpPr/>
          <p:nvPr/>
        </p:nvCxnSpPr>
        <p:spPr>
          <a:xfrm flipH="1">
            <a:off x="250167" y="725011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xmlns="" id="{72CC3292-84FE-BF04-37EB-627CD9252B2C}"/>
              </a:ext>
            </a:extLst>
          </p:cNvPr>
          <p:cNvCxnSpPr/>
          <p:nvPr/>
        </p:nvCxnSpPr>
        <p:spPr>
          <a:xfrm flipH="1">
            <a:off x="107831" y="811275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xmlns="" id="{3E0CD766-F1B2-AF5C-F002-DBD9E8BCAACE}"/>
              </a:ext>
            </a:extLst>
          </p:cNvPr>
          <p:cNvCxnSpPr/>
          <p:nvPr/>
        </p:nvCxnSpPr>
        <p:spPr>
          <a:xfrm flipH="1">
            <a:off x="4018690" y="4555555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xmlns="" id="{25709378-95AB-AC56-CE6C-9D9AD389AEEB}"/>
              </a:ext>
            </a:extLst>
          </p:cNvPr>
          <p:cNvCxnSpPr/>
          <p:nvPr/>
        </p:nvCxnSpPr>
        <p:spPr>
          <a:xfrm flipH="1">
            <a:off x="4018690" y="4482023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el 1">
            <a:extLst>
              <a:ext uri="{FF2B5EF4-FFF2-40B4-BE49-F238E27FC236}">
                <a16:creationId xmlns:a16="http://schemas.microsoft.com/office/drawing/2014/main" xmlns="" id="{55CAA242-C37A-0BEC-C575-329A1BFB0BFE}"/>
              </a:ext>
            </a:extLst>
          </p:cNvPr>
          <p:cNvSpPr txBox="1">
            <a:spLocks/>
          </p:cNvSpPr>
          <p:nvPr/>
        </p:nvSpPr>
        <p:spPr>
          <a:xfrm>
            <a:off x="5088147" y="577947"/>
            <a:ext cx="6996022" cy="4381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Characteristics of Digital Media:</a:t>
            </a:r>
          </a:p>
          <a:p>
            <a:pPr lvl="1"/>
            <a:r>
              <a:rPr lang="en-US" dirty="0"/>
              <a:t>*Interactivity: Digital media allows users to engage with content, such as clicking on links, commenting, and sharing.</a:t>
            </a:r>
          </a:p>
          <a:p>
            <a:pPr lvl="1"/>
            <a:r>
              <a:rPr lang="en-US" dirty="0"/>
              <a:t>*Accessibility: Content can be accessed from anywhere with an internet connection, making it highly convenient.</a:t>
            </a:r>
          </a:p>
          <a:p>
            <a:pPr lvl="1"/>
            <a:r>
              <a:rPr lang="en-US" dirty="0"/>
              <a:t>*Scalability: Digital media can easily reach a large audience or be personalized for individual users.</a:t>
            </a:r>
          </a:p>
          <a:p>
            <a:pPr lvl="1"/>
            <a:r>
              <a:rPr lang="en-US" dirty="0"/>
              <a:t>*Multimodality: It combines various forms of media, like text, images, audio, and video, often within a single platform or piece of content.</a:t>
            </a:r>
          </a:p>
          <a:p>
            <a:pPr lvl="1"/>
            <a:r>
              <a:rPr lang="en-US" dirty="0"/>
              <a:t>*Persistence: Digital media content can exist and be accessed for an extended period, unlike traditional media that may have limited shelf life.</a:t>
            </a:r>
          </a:p>
          <a:p>
            <a:pPr algn="l"/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3027D2D-C628-FF6A-0F24-547AD1D23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75352" y="1014695"/>
            <a:ext cx="5248741" cy="335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255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E76F6F3-F5F0-B26D-1B63-73AD0299B7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5025" y="5193518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ABC84BA2-BCC1-89D4-5592-8B2364E6B8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39C4FA24-7C12-A16B-31C2-891750171B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xmlns="" id="{19D346F7-73EF-3EF2-129C-0DA216865986}"/>
              </a:ext>
            </a:extLst>
          </p:cNvPr>
          <p:cNvSpPr/>
          <p:nvPr/>
        </p:nvSpPr>
        <p:spPr>
          <a:xfrm>
            <a:off x="10233891" y="221673"/>
            <a:ext cx="1634836" cy="443345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jdelijke aanduiding voor datum 6">
            <a:extLst>
              <a:ext uri="{FF2B5EF4-FFF2-40B4-BE49-F238E27FC236}">
                <a16:creationId xmlns:a16="http://schemas.microsoft.com/office/drawing/2014/main" xmlns="" id="{913605AC-C0C2-5E97-F3A4-4941C321BD77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Aft>
                <a:spcPts val="600"/>
              </a:spcAft>
            </a:pPr>
            <a:fld id="{3940A8AF-6EFC-4B16-B760-9090D0D5FD92}" type="datetime8">
              <a:rPr lang="en-US" smtClean="0">
                <a:solidFill>
                  <a:schemeClr val="bg1">
                    <a:lumMod val="65000"/>
                  </a:schemeClr>
                </a:solidFill>
              </a:rPr>
              <a:pPr defTabSz="457200">
                <a:spcAft>
                  <a:spcPts val="600"/>
                </a:spcAft>
              </a:pPr>
              <a:t>11/24/2023 12:38 PM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ijdelijke aanduiding voor dianummer 7">
            <a:extLst>
              <a:ext uri="{FF2B5EF4-FFF2-40B4-BE49-F238E27FC236}">
                <a16:creationId xmlns:a16="http://schemas.microsoft.com/office/drawing/2014/main" xmlns="" id="{C259147E-C20D-1F89-17BA-7A15B1DAA14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Aft>
                <a:spcPts val="600"/>
              </a:spcAft>
            </a:pPr>
            <a:fld id="{2BB595B2-25C9-4B13-8EE1-8AB0096AF4FB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defTabSz="457200">
                <a:spcAft>
                  <a:spcPts val="600"/>
                </a:spcAft>
              </a:pPr>
              <a:t>4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xmlns="" id="{EF5BB2A6-1F0C-1CAC-400D-2750C6A63CF5}"/>
              </a:ext>
            </a:extLst>
          </p:cNvPr>
          <p:cNvCxnSpPr/>
          <p:nvPr/>
        </p:nvCxnSpPr>
        <p:spPr>
          <a:xfrm flipH="1">
            <a:off x="250167" y="725011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xmlns="" id="{72CC3292-84FE-BF04-37EB-627CD9252B2C}"/>
              </a:ext>
            </a:extLst>
          </p:cNvPr>
          <p:cNvCxnSpPr/>
          <p:nvPr/>
        </p:nvCxnSpPr>
        <p:spPr>
          <a:xfrm flipH="1">
            <a:off x="107831" y="811275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xmlns="" id="{3E0CD766-F1B2-AF5C-F002-DBD9E8BCAACE}"/>
              </a:ext>
            </a:extLst>
          </p:cNvPr>
          <p:cNvCxnSpPr/>
          <p:nvPr/>
        </p:nvCxnSpPr>
        <p:spPr>
          <a:xfrm flipH="1">
            <a:off x="4018690" y="4555555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xmlns="" id="{25709378-95AB-AC56-CE6C-9D9AD389AEEB}"/>
              </a:ext>
            </a:extLst>
          </p:cNvPr>
          <p:cNvCxnSpPr/>
          <p:nvPr/>
        </p:nvCxnSpPr>
        <p:spPr>
          <a:xfrm flipH="1">
            <a:off x="4018690" y="4482023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Explore the Impact of Digital Media on Society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6379" y="1360068"/>
            <a:ext cx="5193406" cy="416407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Positive Impacts:</a:t>
            </a:r>
          </a:p>
          <a:p>
            <a:pPr lvl="1"/>
            <a:r>
              <a:rPr lang="en-US" dirty="0"/>
              <a:t>Information Access: Digital media provides instant access to vast information resources.</a:t>
            </a:r>
          </a:p>
          <a:p>
            <a:pPr lvl="1"/>
            <a:r>
              <a:rPr lang="en-US" dirty="0"/>
              <a:t>Connectivity: It connects people globally, fostering communication and collaboration.</a:t>
            </a:r>
          </a:p>
          <a:p>
            <a:pPr lvl="1"/>
            <a:r>
              <a:rPr lang="en-US" dirty="0"/>
              <a:t>Empowerment: Individuals and communities can use digital media for activism, awareness, and social change.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3998" y="1389245"/>
            <a:ext cx="4350807" cy="357088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Negative Impacts:</a:t>
            </a:r>
          </a:p>
          <a:p>
            <a:pPr lvl="1"/>
            <a:r>
              <a:rPr lang="en-US" dirty="0"/>
              <a:t>Misinformation: The spread of false or misleading information online.</a:t>
            </a:r>
          </a:p>
          <a:p>
            <a:pPr lvl="1"/>
            <a:r>
              <a:rPr lang="en-US" dirty="0"/>
              <a:t>Privacy Concerns: Issues related to personal data collection and surveillance.</a:t>
            </a:r>
          </a:p>
          <a:p>
            <a:pPr lvl="1"/>
            <a:r>
              <a:rPr lang="en-US" dirty="0"/>
              <a:t>Digital Divide: Unequal access to digital media resources, limiting opportunities for some populations.</a:t>
            </a:r>
          </a:p>
          <a:p>
            <a:pPr marL="0" indent="0">
              <a:buNone/>
            </a:pP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89011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E76F6F3-F5F0-B26D-1B63-73AD0299B7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5025" y="5193518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ABC84BA2-BCC1-89D4-5592-8B2364E6B8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39C4FA24-7C12-A16B-31C2-891750171B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xmlns="" id="{19D346F7-73EF-3EF2-129C-0DA216865986}"/>
              </a:ext>
            </a:extLst>
          </p:cNvPr>
          <p:cNvSpPr/>
          <p:nvPr/>
        </p:nvSpPr>
        <p:spPr>
          <a:xfrm>
            <a:off x="10233891" y="221673"/>
            <a:ext cx="1634836" cy="443345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jdelijke aanduiding voor datum 6">
            <a:extLst>
              <a:ext uri="{FF2B5EF4-FFF2-40B4-BE49-F238E27FC236}">
                <a16:creationId xmlns:a16="http://schemas.microsoft.com/office/drawing/2014/main" xmlns="" id="{913605AC-C0C2-5E97-F3A4-4941C321BD77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Aft>
                <a:spcPts val="600"/>
              </a:spcAft>
            </a:pPr>
            <a:fld id="{3940A8AF-6EFC-4B16-B760-9090D0D5FD92}" type="datetime8">
              <a:rPr lang="en-US" smtClean="0">
                <a:solidFill>
                  <a:schemeClr val="bg1">
                    <a:lumMod val="65000"/>
                  </a:schemeClr>
                </a:solidFill>
              </a:rPr>
              <a:pPr defTabSz="457200">
                <a:spcAft>
                  <a:spcPts val="600"/>
                </a:spcAft>
              </a:pPr>
              <a:t>11/24/2023 12:38 PM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ijdelijke aanduiding voor dianummer 7">
            <a:extLst>
              <a:ext uri="{FF2B5EF4-FFF2-40B4-BE49-F238E27FC236}">
                <a16:creationId xmlns:a16="http://schemas.microsoft.com/office/drawing/2014/main" xmlns="" id="{C259147E-C20D-1F89-17BA-7A15B1DAA14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Aft>
                <a:spcPts val="600"/>
              </a:spcAft>
            </a:pPr>
            <a:fld id="{2BB595B2-25C9-4B13-8EE1-8AB0096AF4FB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defTabSz="457200">
                <a:spcAft>
                  <a:spcPts val="600"/>
                </a:spcAft>
              </a:pPr>
              <a:t>5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xmlns="" id="{EF5BB2A6-1F0C-1CAC-400D-2750C6A63CF5}"/>
              </a:ext>
            </a:extLst>
          </p:cNvPr>
          <p:cNvCxnSpPr/>
          <p:nvPr/>
        </p:nvCxnSpPr>
        <p:spPr>
          <a:xfrm flipH="1">
            <a:off x="250167" y="725011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xmlns="" id="{72CC3292-84FE-BF04-37EB-627CD9252B2C}"/>
              </a:ext>
            </a:extLst>
          </p:cNvPr>
          <p:cNvCxnSpPr/>
          <p:nvPr/>
        </p:nvCxnSpPr>
        <p:spPr>
          <a:xfrm flipH="1">
            <a:off x="107831" y="811275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xmlns="" id="{3E0CD766-F1B2-AF5C-F002-DBD9E8BCAACE}"/>
              </a:ext>
            </a:extLst>
          </p:cNvPr>
          <p:cNvCxnSpPr/>
          <p:nvPr/>
        </p:nvCxnSpPr>
        <p:spPr>
          <a:xfrm flipH="1">
            <a:off x="4018690" y="4555555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xmlns="" id="{25709378-95AB-AC56-CE6C-9D9AD389AEEB}"/>
              </a:ext>
            </a:extLst>
          </p:cNvPr>
          <p:cNvCxnSpPr/>
          <p:nvPr/>
        </p:nvCxnSpPr>
        <p:spPr>
          <a:xfrm flipH="1">
            <a:off x="4018690" y="4482023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Digital Media?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 of Digital Media:</a:t>
            </a:r>
          </a:p>
          <a:p>
            <a:pPr lvl="1"/>
            <a:r>
              <a:rPr lang="en-US" dirty="0"/>
              <a:t>Digital media refers to content in electronic format, which can include text, images, audio, and video, that is created, stored, and distributed digitally using technology.</a:t>
            </a:r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21E2646-7EA1-733E-1FE6-9A90ADD37C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4907280" y="3037840"/>
            <a:ext cx="4907280" cy="202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24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E76F6F3-F5F0-B26D-1B63-73AD0299B7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5025" y="5193518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ABC84BA2-BCC1-89D4-5592-8B2364E6B8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39C4FA24-7C12-A16B-31C2-891750171B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xmlns="" id="{19D346F7-73EF-3EF2-129C-0DA216865986}"/>
              </a:ext>
            </a:extLst>
          </p:cNvPr>
          <p:cNvSpPr/>
          <p:nvPr/>
        </p:nvSpPr>
        <p:spPr>
          <a:xfrm>
            <a:off x="10233891" y="221673"/>
            <a:ext cx="1634836" cy="443345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jdelijke aanduiding voor datum 6">
            <a:extLst>
              <a:ext uri="{FF2B5EF4-FFF2-40B4-BE49-F238E27FC236}">
                <a16:creationId xmlns:a16="http://schemas.microsoft.com/office/drawing/2014/main" xmlns="" id="{913605AC-C0C2-5E97-F3A4-4941C321BD77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Aft>
                <a:spcPts val="600"/>
              </a:spcAft>
            </a:pPr>
            <a:fld id="{3940A8AF-6EFC-4B16-B760-9090D0D5FD92}" type="datetime8">
              <a:rPr lang="en-US" smtClean="0">
                <a:solidFill>
                  <a:schemeClr val="bg1">
                    <a:lumMod val="65000"/>
                  </a:schemeClr>
                </a:solidFill>
              </a:rPr>
              <a:pPr defTabSz="457200">
                <a:spcAft>
                  <a:spcPts val="600"/>
                </a:spcAft>
              </a:pPr>
              <a:t>11/24/2023 12:38 PM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ijdelijke aanduiding voor dianummer 7">
            <a:extLst>
              <a:ext uri="{FF2B5EF4-FFF2-40B4-BE49-F238E27FC236}">
                <a16:creationId xmlns:a16="http://schemas.microsoft.com/office/drawing/2014/main" xmlns="" id="{C259147E-C20D-1F89-17BA-7A15B1DAA14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Aft>
                <a:spcPts val="600"/>
              </a:spcAft>
            </a:pPr>
            <a:fld id="{2BB595B2-25C9-4B13-8EE1-8AB0096AF4FB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defTabSz="457200">
                <a:spcAft>
                  <a:spcPts val="600"/>
                </a:spcAft>
              </a:pPr>
              <a:t>6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xmlns="" id="{EF5BB2A6-1F0C-1CAC-400D-2750C6A63CF5}"/>
              </a:ext>
            </a:extLst>
          </p:cNvPr>
          <p:cNvCxnSpPr/>
          <p:nvPr/>
        </p:nvCxnSpPr>
        <p:spPr>
          <a:xfrm flipH="1">
            <a:off x="250167" y="725011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xmlns="" id="{72CC3292-84FE-BF04-37EB-627CD9252B2C}"/>
              </a:ext>
            </a:extLst>
          </p:cNvPr>
          <p:cNvCxnSpPr/>
          <p:nvPr/>
        </p:nvCxnSpPr>
        <p:spPr>
          <a:xfrm flipH="1">
            <a:off x="107831" y="811275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xmlns="" id="{3E0CD766-F1B2-AF5C-F002-DBD9E8BCAACE}"/>
              </a:ext>
            </a:extLst>
          </p:cNvPr>
          <p:cNvCxnSpPr/>
          <p:nvPr/>
        </p:nvCxnSpPr>
        <p:spPr>
          <a:xfrm flipH="1">
            <a:off x="4018690" y="4555555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xmlns="" id="{25709378-95AB-AC56-CE6C-9D9AD389AEEB}"/>
              </a:ext>
            </a:extLst>
          </p:cNvPr>
          <p:cNvCxnSpPr/>
          <p:nvPr/>
        </p:nvCxnSpPr>
        <p:spPr>
          <a:xfrm flipH="1">
            <a:off x="4018690" y="4482023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8924"/>
            <a:ext cx="10515600" cy="1325563"/>
          </a:xfrm>
        </p:spPr>
        <p:txBody>
          <a:bodyPr/>
          <a:lstStyle/>
          <a:p>
            <a:r>
              <a:rPr lang="en-IN" dirty="0"/>
              <a:t>Types of Digital Media</a:t>
            </a:r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7546" y="1455225"/>
            <a:ext cx="9967175" cy="3987555"/>
          </a:xfrm>
        </p:spPr>
        <p:txBody>
          <a:bodyPr/>
          <a:lstStyle/>
          <a:p>
            <a:endParaRPr lang="en-US" dirty="0"/>
          </a:p>
          <a:p>
            <a:pPr lvl="1"/>
            <a:r>
              <a:rPr lang="en-US" dirty="0"/>
              <a:t>Text: Digital content in the form of written words and documents.</a:t>
            </a:r>
          </a:p>
          <a:p>
            <a:pPr lvl="1"/>
            <a:r>
              <a:rPr lang="en-US" dirty="0"/>
              <a:t>Images: Visual media, including photographs, graphics, and illustrations.</a:t>
            </a:r>
          </a:p>
          <a:p>
            <a:pPr lvl="1"/>
            <a:r>
              <a:rPr lang="en-US" dirty="0"/>
              <a:t>Audio: Sound-based media, like podcasts, music, and voice recordings.</a:t>
            </a:r>
          </a:p>
          <a:p>
            <a:pPr lvl="1"/>
            <a:r>
              <a:rPr lang="en-US" dirty="0"/>
              <a:t>Video: Moving images with or without sound, such as movies, TV shows, and online videos.</a:t>
            </a:r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2362F84-8D15-379E-DB91-C8EB43B699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509500" y="3887852"/>
            <a:ext cx="1687236" cy="11248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21147BC-8463-DEE2-F686-AA3AEFCBA7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8407578" y="3623633"/>
            <a:ext cx="1887365" cy="1509892"/>
          </a:xfrm>
          <a:prstGeom prst="rect">
            <a:avLst/>
          </a:prstGeom>
        </p:spPr>
      </p:pic>
      <p:pic>
        <p:nvPicPr>
          <p:cNvPr id="21" name="Picture 20" descr="Close-up of a camera lens">
            <a:extLst>
              <a:ext uri="{FF2B5EF4-FFF2-40B4-BE49-F238E27FC236}">
                <a16:creationId xmlns:a16="http://schemas.microsoft.com/office/drawing/2014/main" xmlns="" id="{1476036E-E589-49FA-E521-32A66314EE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436" y="3887852"/>
            <a:ext cx="1753054" cy="9278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B043AC66-CBA5-5CC4-CB19-08593DC493F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5980277" y="3731383"/>
            <a:ext cx="1887365" cy="154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251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E76F6F3-F5F0-B26D-1B63-73AD0299B7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5025" y="5193518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ABC84BA2-BCC1-89D4-5592-8B2364E6B8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39C4FA24-7C12-A16B-31C2-891750171B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xmlns="" id="{19D346F7-73EF-3EF2-129C-0DA216865986}"/>
              </a:ext>
            </a:extLst>
          </p:cNvPr>
          <p:cNvSpPr/>
          <p:nvPr/>
        </p:nvSpPr>
        <p:spPr>
          <a:xfrm>
            <a:off x="10233891" y="221673"/>
            <a:ext cx="1634836" cy="443345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jdelijke aanduiding voor datum 6">
            <a:extLst>
              <a:ext uri="{FF2B5EF4-FFF2-40B4-BE49-F238E27FC236}">
                <a16:creationId xmlns:a16="http://schemas.microsoft.com/office/drawing/2014/main" xmlns="" id="{913605AC-C0C2-5E97-F3A4-4941C321BD77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Aft>
                <a:spcPts val="600"/>
              </a:spcAft>
            </a:pPr>
            <a:fld id="{3940A8AF-6EFC-4B16-B760-9090D0D5FD92}" type="datetime8">
              <a:rPr lang="en-US" smtClean="0">
                <a:solidFill>
                  <a:schemeClr val="bg1">
                    <a:lumMod val="65000"/>
                  </a:schemeClr>
                </a:solidFill>
              </a:rPr>
              <a:pPr defTabSz="457200">
                <a:spcAft>
                  <a:spcPts val="600"/>
                </a:spcAft>
              </a:pPr>
              <a:t>11/24/2023 12:38 PM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ijdelijke aanduiding voor dianummer 7">
            <a:extLst>
              <a:ext uri="{FF2B5EF4-FFF2-40B4-BE49-F238E27FC236}">
                <a16:creationId xmlns:a16="http://schemas.microsoft.com/office/drawing/2014/main" xmlns="" id="{C259147E-C20D-1F89-17BA-7A15B1DAA14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Aft>
                <a:spcPts val="600"/>
              </a:spcAft>
            </a:pPr>
            <a:fld id="{2BB595B2-25C9-4B13-8EE1-8AB0096AF4FB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defTabSz="457200">
                <a:spcAft>
                  <a:spcPts val="600"/>
                </a:spcAft>
              </a:pPr>
              <a:t>7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xmlns="" id="{EF5BB2A6-1F0C-1CAC-400D-2750C6A63CF5}"/>
              </a:ext>
            </a:extLst>
          </p:cNvPr>
          <p:cNvCxnSpPr/>
          <p:nvPr/>
        </p:nvCxnSpPr>
        <p:spPr>
          <a:xfrm flipH="1">
            <a:off x="250167" y="725011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xmlns="" id="{72CC3292-84FE-BF04-37EB-627CD9252B2C}"/>
              </a:ext>
            </a:extLst>
          </p:cNvPr>
          <p:cNvCxnSpPr/>
          <p:nvPr/>
        </p:nvCxnSpPr>
        <p:spPr>
          <a:xfrm flipH="1">
            <a:off x="107831" y="811275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xmlns="" id="{3E0CD766-F1B2-AF5C-F002-DBD9E8BCAACE}"/>
              </a:ext>
            </a:extLst>
          </p:cNvPr>
          <p:cNvCxnSpPr/>
          <p:nvPr/>
        </p:nvCxnSpPr>
        <p:spPr>
          <a:xfrm flipH="1">
            <a:off x="4018690" y="4555555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xmlns="" id="{25709378-95AB-AC56-CE6C-9D9AD389AEEB}"/>
              </a:ext>
            </a:extLst>
          </p:cNvPr>
          <p:cNvCxnSpPr/>
          <p:nvPr/>
        </p:nvCxnSpPr>
        <p:spPr>
          <a:xfrm flipH="1">
            <a:off x="4018690" y="4482023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Characteristics of Digital Media</a:t>
            </a:r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Interactivity: Digital media allows users to actively engage with content, participate in discussions, and provide feedback.</a:t>
            </a:r>
          </a:p>
          <a:p>
            <a:r>
              <a:rPr lang="en-US" dirty="0"/>
              <a:t>Accessibility: Content can be accessed from anywhere with an internet connection, making it highly convenient and inclusive.</a:t>
            </a:r>
          </a:p>
          <a:p>
            <a:endParaRPr lang="en-IN" dirty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270513" cy="272993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Scalability: Digital media can easily reach a large audience or be personalized for individual users, making it versatile for different purposes.</a:t>
            </a:r>
          </a:p>
          <a:p>
            <a:r>
              <a:rPr lang="en-US" dirty="0"/>
              <a:t>Multi-modality: It combines various forms of media within a single platform or content, enhancing user engagement and communication.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155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E76F6F3-F5F0-B26D-1B63-73AD0299B7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5025" y="5193518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ABC84BA2-BCC1-89D4-5592-8B2364E6B8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39C4FA24-7C12-A16B-31C2-891750171B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xmlns="" id="{19D346F7-73EF-3EF2-129C-0DA216865986}"/>
              </a:ext>
            </a:extLst>
          </p:cNvPr>
          <p:cNvSpPr/>
          <p:nvPr/>
        </p:nvSpPr>
        <p:spPr>
          <a:xfrm>
            <a:off x="10233891" y="221673"/>
            <a:ext cx="1634836" cy="443345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jdelijke aanduiding voor datum 6">
            <a:extLst>
              <a:ext uri="{FF2B5EF4-FFF2-40B4-BE49-F238E27FC236}">
                <a16:creationId xmlns:a16="http://schemas.microsoft.com/office/drawing/2014/main" xmlns="" id="{913605AC-C0C2-5E97-F3A4-4941C321BD77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Aft>
                <a:spcPts val="600"/>
              </a:spcAft>
            </a:pPr>
            <a:fld id="{3940A8AF-6EFC-4B16-B760-9090D0D5FD92}" type="datetime8">
              <a:rPr lang="en-US" smtClean="0">
                <a:solidFill>
                  <a:schemeClr val="bg1">
                    <a:lumMod val="65000"/>
                  </a:schemeClr>
                </a:solidFill>
              </a:rPr>
              <a:pPr defTabSz="457200">
                <a:spcAft>
                  <a:spcPts val="600"/>
                </a:spcAft>
              </a:pPr>
              <a:t>11/24/2023 12:38 PM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ijdelijke aanduiding voor dianummer 7">
            <a:extLst>
              <a:ext uri="{FF2B5EF4-FFF2-40B4-BE49-F238E27FC236}">
                <a16:creationId xmlns:a16="http://schemas.microsoft.com/office/drawing/2014/main" xmlns="" id="{C259147E-C20D-1F89-17BA-7A15B1DAA14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Aft>
                <a:spcPts val="600"/>
              </a:spcAft>
            </a:pPr>
            <a:fld id="{2BB595B2-25C9-4B13-8EE1-8AB0096AF4FB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defTabSz="457200">
                <a:spcAft>
                  <a:spcPts val="600"/>
                </a:spcAft>
              </a:pPr>
              <a:t>8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xmlns="" id="{EF5BB2A6-1F0C-1CAC-400D-2750C6A63CF5}"/>
              </a:ext>
            </a:extLst>
          </p:cNvPr>
          <p:cNvCxnSpPr/>
          <p:nvPr/>
        </p:nvCxnSpPr>
        <p:spPr>
          <a:xfrm flipH="1">
            <a:off x="250167" y="725011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xmlns="" id="{72CC3292-84FE-BF04-37EB-627CD9252B2C}"/>
              </a:ext>
            </a:extLst>
          </p:cNvPr>
          <p:cNvCxnSpPr/>
          <p:nvPr/>
        </p:nvCxnSpPr>
        <p:spPr>
          <a:xfrm flipH="1">
            <a:off x="107831" y="811275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xmlns="" id="{3E0CD766-F1B2-AF5C-F002-DBD9E8BCAACE}"/>
              </a:ext>
            </a:extLst>
          </p:cNvPr>
          <p:cNvCxnSpPr/>
          <p:nvPr/>
        </p:nvCxnSpPr>
        <p:spPr>
          <a:xfrm flipH="1">
            <a:off x="4018690" y="4555555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xmlns="" id="{25709378-95AB-AC56-CE6C-9D9AD389AEEB}"/>
              </a:ext>
            </a:extLst>
          </p:cNvPr>
          <p:cNvCxnSpPr/>
          <p:nvPr/>
        </p:nvCxnSpPr>
        <p:spPr>
          <a:xfrm flipH="1">
            <a:off x="4018690" y="4482023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Impact of Digital Media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Positive Effects of Digital </a:t>
            </a:r>
            <a:r>
              <a:rPr lang="en-US" dirty="0" err="1"/>
              <a:t>Media:Information</a:t>
            </a:r>
            <a:r>
              <a:rPr lang="en-US" dirty="0"/>
              <a:t> Access: Digital media provides instant access to a vast amount of information and knowledge resources.</a:t>
            </a:r>
          </a:p>
          <a:p>
            <a:r>
              <a:rPr lang="en-US" dirty="0"/>
              <a:t>Connectivity: It connects people globally, fostering communication, collaboration, and community building.</a:t>
            </a:r>
          </a:p>
          <a:p>
            <a:r>
              <a:rPr lang="en-US" dirty="0"/>
              <a:t>Empowerment: Individuals and communities can use digital media for activism, advocacy, raising awareness, and social change.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5E088BC-59CC-70A5-CD3B-29D788C7882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-10176" y="-19843"/>
            <a:ext cx="12192015" cy="685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273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Contd</a:t>
            </a:r>
            <a:r>
              <a:rPr lang="en-US" dirty="0"/>
              <a:t>…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öhn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Negative Effects of Digital Media: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Misinformation: The spread of false or misleading information online, which can lead to confusion and societal issues.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Privacy Concerns: Concerns related to personal data collection and surveillance by various digital platforms and organizations.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Digital Divide: Unequal access to digital media resources, limiting opportunities for some populations and exacerbating disparities.</a:t>
            </a:r>
          </a:p>
          <a:p>
            <a:pPr marL="0" indent="0">
              <a:buNone/>
            </a:pPr>
            <a:endParaRPr lang="en-US" dirty="0"/>
          </a:p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7296E-D714-48C5-A282-CBE2309A42D7}" type="datetime2">
              <a:rPr lang="en-GB" smtClean="0"/>
              <a:t>Friday, 24 November 2023</a:t>
            </a:fld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95B2-25C9-4B13-8EE1-8AB0096AF4FB}" type="slidenum">
              <a:rPr lang="nl-NL" smtClean="0"/>
              <a:t>9</a:t>
            </a:fld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2FD8324-7872-3605-9D39-23B23E4F2F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9626994" y="4001294"/>
            <a:ext cx="2565006" cy="180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92779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747</Words>
  <Application>Microsoft Office PowerPoint</Application>
  <PresentationFormat>Widescreen</PresentationFormat>
  <Paragraphs>83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Söhne</vt:lpstr>
      <vt:lpstr>Kantoorthema</vt:lpstr>
      <vt:lpstr>Digital Media literacy syllabus</vt:lpstr>
      <vt:lpstr>Understanding Digital Media  Objectives: 1.Define Digital Media 2.Explain the characteristics of digital media 3.Explore the impact of digital media on society   </vt:lpstr>
      <vt:lpstr>Text area</vt:lpstr>
      <vt:lpstr>Explore the Impact of Digital Media on Society</vt:lpstr>
      <vt:lpstr>What is Digital Media?</vt:lpstr>
      <vt:lpstr>Types of Digital Media </vt:lpstr>
      <vt:lpstr>Characteristics of Digital Media </vt:lpstr>
      <vt:lpstr>The Impact of Digital Media</vt:lpstr>
      <vt:lpstr>Contd…</vt:lpstr>
      <vt:lpstr>History and Evolution of Digital Media  </vt:lpstr>
      <vt:lpstr>   </vt:lpstr>
      <vt:lpstr>Impact on Media Industries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Marco Kole</dc:creator>
  <cp:lastModifiedBy>Admin</cp:lastModifiedBy>
  <cp:revision>15</cp:revision>
  <dcterms:created xsi:type="dcterms:W3CDTF">2023-10-20T14:42:37Z</dcterms:created>
  <dcterms:modified xsi:type="dcterms:W3CDTF">2023-11-24T07:09:36Z</dcterms:modified>
</cp:coreProperties>
</file>