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0" r:id="rId35"/>
    <p:sldId id="292" r:id="rId36"/>
    <p:sldId id="293"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62" autoAdjust="0"/>
    <p:restoredTop sz="94660"/>
  </p:normalViewPr>
  <p:slideViewPr>
    <p:cSldViewPr snapToGrid="0">
      <p:cViewPr varScale="1">
        <p:scale>
          <a:sx n="70" d="100"/>
          <a:sy n="70" d="100"/>
        </p:scale>
        <p:origin x="9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64C5ED-C69C-40DD-BB22-754F734BF778}" type="datetimeFigureOut">
              <a:rPr lang="en-IN" smtClean="0"/>
              <a:t>24-11-2023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864B63-D1FA-4626-A1DF-29C9A5D1D504}" type="slidenum">
              <a:rPr lang="en-IN" smtClean="0"/>
              <a:t>‹#›</a:t>
            </a:fld>
            <a:endParaRPr lang="en-IN"/>
          </a:p>
        </p:txBody>
      </p:sp>
    </p:spTree>
    <p:extLst>
      <p:ext uri="{BB962C8B-B14F-4D97-AF65-F5344CB8AC3E}">
        <p14:creationId xmlns:p14="http://schemas.microsoft.com/office/powerpoint/2010/main" val="1891333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D864B63-D1FA-4626-A1DF-29C9A5D1D504}" type="slidenum">
              <a:rPr lang="en-IN" smtClean="0"/>
              <a:t>9</a:t>
            </a:fld>
            <a:endParaRPr lang="en-IN"/>
          </a:p>
        </p:txBody>
      </p:sp>
    </p:spTree>
    <p:extLst>
      <p:ext uri="{BB962C8B-B14F-4D97-AF65-F5344CB8AC3E}">
        <p14:creationId xmlns:p14="http://schemas.microsoft.com/office/powerpoint/2010/main" val="153604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94C2E0-C2EC-421E-9F7E-84FA7DD19A09}" type="datetimeFigureOut">
              <a:rPr lang="en-IN" smtClean="0"/>
              <a:t>24-11-2023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6949DC2-4112-479D-851E-B82FC0ABE02D}" type="slidenum">
              <a:rPr lang="en-IN" smtClean="0"/>
              <a:t>‹#›</a:t>
            </a:fld>
            <a:endParaRPr lang="en-IN"/>
          </a:p>
        </p:txBody>
      </p:sp>
    </p:spTree>
    <p:extLst>
      <p:ext uri="{BB962C8B-B14F-4D97-AF65-F5344CB8AC3E}">
        <p14:creationId xmlns:p14="http://schemas.microsoft.com/office/powerpoint/2010/main" val="1062056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94C2E0-C2EC-421E-9F7E-84FA7DD19A09}" type="datetimeFigureOut">
              <a:rPr lang="en-IN" smtClean="0"/>
              <a:t>24-11-2023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6949DC2-4112-479D-851E-B82FC0ABE02D}" type="slidenum">
              <a:rPr lang="en-IN" smtClean="0"/>
              <a:t>‹#›</a:t>
            </a:fld>
            <a:endParaRPr lang="en-IN"/>
          </a:p>
        </p:txBody>
      </p:sp>
    </p:spTree>
    <p:extLst>
      <p:ext uri="{BB962C8B-B14F-4D97-AF65-F5344CB8AC3E}">
        <p14:creationId xmlns:p14="http://schemas.microsoft.com/office/powerpoint/2010/main" val="1528856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94C2E0-C2EC-421E-9F7E-84FA7DD19A09}" type="datetimeFigureOut">
              <a:rPr lang="en-IN" smtClean="0"/>
              <a:t>24-11-2023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6949DC2-4112-479D-851E-B82FC0ABE02D}"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70111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94C2E0-C2EC-421E-9F7E-84FA7DD19A09}" type="datetimeFigureOut">
              <a:rPr lang="en-IN" smtClean="0"/>
              <a:t>24-11-2023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6949DC2-4112-479D-851E-B82FC0ABE02D}" type="slidenum">
              <a:rPr lang="en-IN" smtClean="0"/>
              <a:t>‹#›</a:t>
            </a:fld>
            <a:endParaRPr lang="en-IN"/>
          </a:p>
        </p:txBody>
      </p:sp>
    </p:spTree>
    <p:extLst>
      <p:ext uri="{BB962C8B-B14F-4D97-AF65-F5344CB8AC3E}">
        <p14:creationId xmlns:p14="http://schemas.microsoft.com/office/powerpoint/2010/main" val="892117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94C2E0-C2EC-421E-9F7E-84FA7DD19A09}" type="datetimeFigureOut">
              <a:rPr lang="en-IN" smtClean="0"/>
              <a:t>24-11-2023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6949DC2-4112-479D-851E-B82FC0ABE02D}"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19261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94C2E0-C2EC-421E-9F7E-84FA7DD19A09}" type="datetimeFigureOut">
              <a:rPr lang="en-IN" smtClean="0"/>
              <a:t>24-11-2023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6949DC2-4112-479D-851E-B82FC0ABE02D}" type="slidenum">
              <a:rPr lang="en-IN" smtClean="0"/>
              <a:t>‹#›</a:t>
            </a:fld>
            <a:endParaRPr lang="en-IN"/>
          </a:p>
        </p:txBody>
      </p:sp>
    </p:spTree>
    <p:extLst>
      <p:ext uri="{BB962C8B-B14F-4D97-AF65-F5344CB8AC3E}">
        <p14:creationId xmlns:p14="http://schemas.microsoft.com/office/powerpoint/2010/main" val="1169119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94C2E0-C2EC-421E-9F7E-84FA7DD19A09}" type="datetimeFigureOut">
              <a:rPr lang="en-IN" smtClean="0"/>
              <a:t>24-11-2023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6949DC2-4112-479D-851E-B82FC0ABE02D}" type="slidenum">
              <a:rPr lang="en-IN" smtClean="0"/>
              <a:t>‹#›</a:t>
            </a:fld>
            <a:endParaRPr lang="en-IN"/>
          </a:p>
        </p:txBody>
      </p:sp>
    </p:spTree>
    <p:extLst>
      <p:ext uri="{BB962C8B-B14F-4D97-AF65-F5344CB8AC3E}">
        <p14:creationId xmlns:p14="http://schemas.microsoft.com/office/powerpoint/2010/main" val="3123236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94C2E0-C2EC-421E-9F7E-84FA7DD19A09}" type="datetimeFigureOut">
              <a:rPr lang="en-IN" smtClean="0"/>
              <a:t>24-11-2023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6949DC2-4112-479D-851E-B82FC0ABE02D}" type="slidenum">
              <a:rPr lang="en-IN" smtClean="0"/>
              <a:t>‹#›</a:t>
            </a:fld>
            <a:endParaRPr lang="en-IN"/>
          </a:p>
        </p:txBody>
      </p:sp>
    </p:spTree>
    <p:extLst>
      <p:ext uri="{BB962C8B-B14F-4D97-AF65-F5344CB8AC3E}">
        <p14:creationId xmlns:p14="http://schemas.microsoft.com/office/powerpoint/2010/main" val="1566496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94C2E0-C2EC-421E-9F7E-84FA7DD19A09}" type="datetimeFigureOut">
              <a:rPr lang="en-IN" smtClean="0"/>
              <a:t>24-11-2023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6949DC2-4112-479D-851E-B82FC0ABE02D}" type="slidenum">
              <a:rPr lang="en-IN" smtClean="0"/>
              <a:t>‹#›</a:t>
            </a:fld>
            <a:endParaRPr lang="en-IN"/>
          </a:p>
        </p:txBody>
      </p:sp>
    </p:spTree>
    <p:extLst>
      <p:ext uri="{BB962C8B-B14F-4D97-AF65-F5344CB8AC3E}">
        <p14:creationId xmlns:p14="http://schemas.microsoft.com/office/powerpoint/2010/main" val="3260505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94C2E0-C2EC-421E-9F7E-84FA7DD19A09}" type="datetimeFigureOut">
              <a:rPr lang="en-IN" smtClean="0"/>
              <a:t>24-11-2023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6949DC2-4112-479D-851E-B82FC0ABE02D}" type="slidenum">
              <a:rPr lang="en-IN" smtClean="0"/>
              <a:t>‹#›</a:t>
            </a:fld>
            <a:endParaRPr lang="en-IN"/>
          </a:p>
        </p:txBody>
      </p:sp>
    </p:spTree>
    <p:extLst>
      <p:ext uri="{BB962C8B-B14F-4D97-AF65-F5344CB8AC3E}">
        <p14:creationId xmlns:p14="http://schemas.microsoft.com/office/powerpoint/2010/main" val="2322351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94C2E0-C2EC-421E-9F7E-84FA7DD19A09}" type="datetimeFigureOut">
              <a:rPr lang="en-IN" smtClean="0"/>
              <a:t>24-11-2023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6949DC2-4112-479D-851E-B82FC0ABE02D}" type="slidenum">
              <a:rPr lang="en-IN" smtClean="0"/>
              <a:t>‹#›</a:t>
            </a:fld>
            <a:endParaRPr lang="en-IN"/>
          </a:p>
        </p:txBody>
      </p:sp>
    </p:spTree>
    <p:extLst>
      <p:ext uri="{BB962C8B-B14F-4D97-AF65-F5344CB8AC3E}">
        <p14:creationId xmlns:p14="http://schemas.microsoft.com/office/powerpoint/2010/main" val="1618386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94C2E0-C2EC-421E-9F7E-84FA7DD19A09}" type="datetimeFigureOut">
              <a:rPr lang="en-IN" smtClean="0"/>
              <a:t>24-11-2023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6949DC2-4112-479D-851E-B82FC0ABE02D}" type="slidenum">
              <a:rPr lang="en-IN" smtClean="0"/>
              <a:t>‹#›</a:t>
            </a:fld>
            <a:endParaRPr lang="en-IN"/>
          </a:p>
        </p:txBody>
      </p:sp>
    </p:spTree>
    <p:extLst>
      <p:ext uri="{BB962C8B-B14F-4D97-AF65-F5344CB8AC3E}">
        <p14:creationId xmlns:p14="http://schemas.microsoft.com/office/powerpoint/2010/main" val="3613178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94C2E0-C2EC-421E-9F7E-84FA7DD19A09}" type="datetimeFigureOut">
              <a:rPr lang="en-IN" smtClean="0"/>
              <a:t>24-11-2023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6949DC2-4112-479D-851E-B82FC0ABE02D}" type="slidenum">
              <a:rPr lang="en-IN" smtClean="0"/>
              <a:t>‹#›</a:t>
            </a:fld>
            <a:endParaRPr lang="en-IN"/>
          </a:p>
        </p:txBody>
      </p:sp>
    </p:spTree>
    <p:extLst>
      <p:ext uri="{BB962C8B-B14F-4D97-AF65-F5344CB8AC3E}">
        <p14:creationId xmlns:p14="http://schemas.microsoft.com/office/powerpoint/2010/main" val="2782652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94C2E0-C2EC-421E-9F7E-84FA7DD19A09}" type="datetimeFigureOut">
              <a:rPr lang="en-IN" smtClean="0"/>
              <a:t>24-11-2023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6949DC2-4112-479D-851E-B82FC0ABE02D}" type="slidenum">
              <a:rPr lang="en-IN" smtClean="0"/>
              <a:t>‹#›</a:t>
            </a:fld>
            <a:endParaRPr lang="en-IN"/>
          </a:p>
        </p:txBody>
      </p:sp>
    </p:spTree>
    <p:extLst>
      <p:ext uri="{BB962C8B-B14F-4D97-AF65-F5344CB8AC3E}">
        <p14:creationId xmlns:p14="http://schemas.microsoft.com/office/powerpoint/2010/main" val="2784575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94C2E0-C2EC-421E-9F7E-84FA7DD19A09}" type="datetimeFigureOut">
              <a:rPr lang="en-IN" smtClean="0"/>
              <a:t>24-11-2023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6949DC2-4112-479D-851E-B82FC0ABE02D}" type="slidenum">
              <a:rPr lang="en-IN" smtClean="0"/>
              <a:t>‹#›</a:t>
            </a:fld>
            <a:endParaRPr lang="en-IN"/>
          </a:p>
        </p:txBody>
      </p:sp>
    </p:spTree>
    <p:extLst>
      <p:ext uri="{BB962C8B-B14F-4D97-AF65-F5344CB8AC3E}">
        <p14:creationId xmlns:p14="http://schemas.microsoft.com/office/powerpoint/2010/main" val="156502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94C2E0-C2EC-421E-9F7E-84FA7DD19A09}" type="datetimeFigureOut">
              <a:rPr lang="en-IN" smtClean="0"/>
              <a:t>24-11-2023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6949DC2-4112-479D-851E-B82FC0ABE02D}" type="slidenum">
              <a:rPr lang="en-IN" smtClean="0"/>
              <a:t>‹#›</a:t>
            </a:fld>
            <a:endParaRPr lang="en-IN"/>
          </a:p>
        </p:txBody>
      </p:sp>
    </p:spTree>
    <p:extLst>
      <p:ext uri="{BB962C8B-B14F-4D97-AF65-F5344CB8AC3E}">
        <p14:creationId xmlns:p14="http://schemas.microsoft.com/office/powerpoint/2010/main" val="341771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B94C2E0-C2EC-421E-9F7E-84FA7DD19A09}" type="datetimeFigureOut">
              <a:rPr lang="en-IN" smtClean="0"/>
              <a:t>24-11-2023</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76949DC2-4112-479D-851E-B82FC0ABE02D}" type="slidenum">
              <a:rPr lang="en-IN" smtClean="0"/>
              <a:t>‹#›</a:t>
            </a:fld>
            <a:endParaRPr lang="en-IN"/>
          </a:p>
        </p:txBody>
      </p:sp>
    </p:spTree>
    <p:extLst>
      <p:ext uri="{BB962C8B-B14F-4D97-AF65-F5344CB8AC3E}">
        <p14:creationId xmlns:p14="http://schemas.microsoft.com/office/powerpoint/2010/main" val="3621893273"/>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webmd.com/women/pms/ss/slideshow-premenstrual-syndrome-pms" TargetMode="External"/><Relationship Id="rId3" Type="http://schemas.openxmlformats.org/officeDocument/2006/relationships/hyperlink" Target="https://www.webmd.com/baby/default.htm" TargetMode="External"/><Relationship Id="rId7" Type="http://schemas.openxmlformats.org/officeDocument/2006/relationships/hyperlink" Target="https://www.webmd.com/women/pms/default.htm"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s://www.webmd.com/baby/guide/pregnancy-miscarriage" TargetMode="External"/><Relationship Id="rId5" Type="http://schemas.openxmlformats.org/officeDocument/2006/relationships/hyperlink" Target="https://www.webmd.com/baby/guide/delivery-methods" TargetMode="External"/><Relationship Id="rId10" Type="http://schemas.openxmlformats.org/officeDocument/2006/relationships/hyperlink" Target="https://www.webmd.com/webmd/consumer_assets/controlled_content/healthwise/special/normal_menstrual_cycle-topic_overview_special_tn9931.xml" TargetMode="External"/><Relationship Id="rId4" Type="http://schemas.openxmlformats.org/officeDocument/2006/relationships/hyperlink" Target="https://www.webmd.com/menopause/default.htm" TargetMode="External"/><Relationship Id="rId9" Type="http://schemas.openxmlformats.org/officeDocument/2006/relationships/hyperlink" Target="https://www.webmd.com/anxiety-panic/default.ht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womenshealth.gov/relationships-and-safety/sexual-assault-and-rape/sexual-assault" TargetMode="Externa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hyperlink" Target="https://www.womenshealth.gov/mental-health/mental-health-conditions/depression" TargetMode="External"/><Relationship Id="rId4" Type="http://schemas.openxmlformats.org/officeDocument/2006/relationships/hyperlink" Target="https://www.womenshealth.gov/mental-health/mental-health-conditions/post-traumatic-stress-disorder" TargetMode="Externa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www.everydayhealth.com/eating-disorders/guid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World_Health_Organization" TargetMode="External"/><Relationship Id="rId2" Type="http://schemas.openxmlformats.org/officeDocument/2006/relationships/hyperlink" Target="https://en.wikipedia.org/wiki/Population_health" TargetMode="External"/><Relationship Id="rId1" Type="http://schemas.openxmlformats.org/officeDocument/2006/relationships/slideLayout" Target="../slideLayouts/slideLayout2.xml"/><Relationship Id="rId4" Type="http://schemas.openxmlformats.org/officeDocument/2006/relationships/hyperlink" Target="https://en.wikipedia.org/wiki/Reproductive_health" TargetMode="External"/></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nimh.nih.gov/health/topics/anxiety-disorders/index.shtml" TargetMode="External"/><Relationship Id="rId2" Type="http://schemas.openxmlformats.org/officeDocument/2006/relationships/hyperlink" Target="https://www.nimh.nih.gov/health/topics/depression/index.shtml" TargetMode="External"/><Relationship Id="rId1" Type="http://schemas.openxmlformats.org/officeDocument/2006/relationships/slideLayout" Target="../slideLayouts/slideLayout2.xml"/><Relationship Id="rId6" Type="http://schemas.openxmlformats.org/officeDocument/2006/relationships/hyperlink" Target="https://www.nimh.nih.gov/health/topics/bipolar-disorder/index.shtml" TargetMode="External"/><Relationship Id="rId5" Type="http://schemas.openxmlformats.org/officeDocument/2006/relationships/hyperlink" Target="https://www.nimh.nih.gov/health/topics/schizophrenia/index.shtml" TargetMode="External"/><Relationship Id="rId4" Type="http://schemas.openxmlformats.org/officeDocument/2006/relationships/hyperlink" Target="https://www.nimh.nih.gov/health/publications/postpartum-depression-facts/index.s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00B023-04DE-4230-A28D-C1ACB9158D16}"/>
              </a:ext>
            </a:extLst>
          </p:cNvPr>
          <p:cNvSpPr>
            <a:spLocks noGrp="1"/>
          </p:cNvSpPr>
          <p:nvPr>
            <p:ph type="ctrTitle"/>
          </p:nvPr>
        </p:nvSpPr>
        <p:spPr>
          <a:xfrm>
            <a:off x="618978" y="872197"/>
            <a:ext cx="8655025" cy="3178639"/>
          </a:xfrm>
        </p:spPr>
        <p:txBody>
          <a:bodyPr>
            <a:normAutofit fontScale="90000"/>
          </a:bodyPr>
          <a:lstStyle/>
          <a:p>
            <a:pPr algn="just"/>
            <a:r>
              <a:rPr lang="en-IN" b="1" u="sng" dirty="0" smtClean="0">
                <a:solidFill>
                  <a:schemeClr val="tx1">
                    <a:lumMod val="95000"/>
                    <a:lumOff val="5000"/>
                  </a:schemeClr>
                </a:solidFill>
                <a:latin typeface="Algerian" panose="04020705040A02060702" pitchFamily="82" charset="0"/>
                <a:cs typeface="Times New Roman" panose="02020603050405020304" pitchFamily="18" charset="0"/>
              </a:rPr>
              <a:t>WOMEN AND </a:t>
            </a:r>
            <a:r>
              <a:rPr lang="en-IN" b="1" u="sng" dirty="0">
                <a:solidFill>
                  <a:schemeClr val="tx1">
                    <a:lumMod val="95000"/>
                    <a:lumOff val="5000"/>
                  </a:schemeClr>
                </a:solidFill>
                <a:latin typeface="Algerian" panose="04020705040A02060702" pitchFamily="82" charset="0"/>
                <a:cs typeface="Times New Roman" panose="02020603050405020304" pitchFamily="18" charset="0"/>
              </a:rPr>
              <a:t>MENTAL HEALTH</a:t>
            </a:r>
            <a:r>
              <a:rPr lang="en-IN" b="1" u="sng" dirty="0">
                <a:solidFill>
                  <a:schemeClr val="tx1">
                    <a:lumMod val="95000"/>
                    <a:lumOff val="5000"/>
                  </a:schemeClr>
                </a:solidFill>
                <a:latin typeface="Algerian" panose="04020705040A02060702" pitchFamily="82" charset="0"/>
              </a:rPr>
              <a:t/>
            </a:r>
            <a:br>
              <a:rPr lang="en-IN" b="1" u="sng" dirty="0">
                <a:solidFill>
                  <a:schemeClr val="tx1">
                    <a:lumMod val="95000"/>
                    <a:lumOff val="5000"/>
                  </a:schemeClr>
                </a:solidFill>
                <a:latin typeface="Algerian" panose="04020705040A02060702" pitchFamily="82" charset="0"/>
              </a:rPr>
            </a:br>
            <a:r>
              <a:rPr lang="en-IN" dirty="0">
                <a:solidFill>
                  <a:schemeClr val="tx1">
                    <a:lumMod val="95000"/>
                    <a:lumOff val="5000"/>
                  </a:schemeClr>
                </a:solidFill>
                <a:latin typeface="Algerian" panose="04020705040A02060702" pitchFamily="82" charset="0"/>
              </a:rPr>
              <a:t/>
            </a:r>
            <a:br>
              <a:rPr lang="en-IN" dirty="0">
                <a:solidFill>
                  <a:schemeClr val="tx1">
                    <a:lumMod val="95000"/>
                    <a:lumOff val="5000"/>
                  </a:schemeClr>
                </a:solidFill>
                <a:latin typeface="Algerian" panose="04020705040A02060702" pitchFamily="82" charset="0"/>
              </a:rPr>
            </a:br>
            <a:endParaRPr lang="en-IN" dirty="0">
              <a:solidFill>
                <a:schemeClr val="tx1">
                  <a:lumMod val="95000"/>
                  <a:lumOff val="5000"/>
                </a:schemeClr>
              </a:solidFill>
              <a:latin typeface="Algerian" panose="04020705040A02060702" pitchFamily="8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300" y="2526836"/>
            <a:ext cx="4212000" cy="21060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42222"/>
          <a:stretch/>
        </p:blipFill>
        <p:spPr>
          <a:xfrm>
            <a:off x="5088300" y="3419776"/>
            <a:ext cx="3127652" cy="3345685"/>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24896"/>
          <a:stretch/>
        </p:blipFill>
        <p:spPr>
          <a:xfrm>
            <a:off x="858300" y="4963772"/>
            <a:ext cx="4248000" cy="1801689"/>
          </a:xfrm>
          <a:prstGeom prst="flowChartProcess">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61634" y="5705475"/>
            <a:ext cx="3148395" cy="1059986"/>
          </a:xfrm>
          <a:prstGeom prst="rect">
            <a:avLst/>
          </a:prstGeom>
        </p:spPr>
      </p:pic>
    </p:spTree>
    <p:extLst>
      <p:ext uri="{BB962C8B-B14F-4D97-AF65-F5344CB8AC3E}">
        <p14:creationId xmlns:p14="http://schemas.microsoft.com/office/powerpoint/2010/main" val="3799744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9A05CC-30A3-421C-832F-5D6D5580D7EC}"/>
              </a:ext>
            </a:extLst>
          </p:cNvPr>
          <p:cNvSpPr>
            <a:spLocks noGrp="1"/>
          </p:cNvSpPr>
          <p:nvPr>
            <p:ph type="title"/>
          </p:nvPr>
        </p:nvSpPr>
        <p:spPr>
          <a:xfrm>
            <a:off x="677334" y="0"/>
            <a:ext cx="8596668" cy="1930400"/>
          </a:xfrm>
        </p:spPr>
        <p:txBody>
          <a:bodyPr>
            <a:normAutofit/>
          </a:bodyPr>
          <a:lstStyle/>
          <a:p>
            <a:r>
              <a:rPr lang="en-IN" sz="4000" dirty="0">
                <a:latin typeface="Times New Roman" panose="02020603050405020304" pitchFamily="18" charset="0"/>
                <a:cs typeface="Times New Roman" panose="02020603050405020304" pitchFamily="18" charset="0"/>
              </a:rPr>
              <a:t>(</a:t>
            </a:r>
            <a:r>
              <a:rPr lang="en-IN" sz="4000" dirty="0" err="1">
                <a:latin typeface="Times New Roman" panose="02020603050405020304" pitchFamily="18" charset="0"/>
                <a:cs typeface="Times New Roman" panose="02020603050405020304" pitchFamily="18" charset="0"/>
              </a:rPr>
              <a:t>Contd</a:t>
            </a:r>
            <a:r>
              <a:rPr lang="en-IN" sz="4000"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 xmlns:a16="http://schemas.microsoft.com/office/drawing/2014/main" id="{6CAFA662-9BD6-4F7F-B4E8-2FA06CDE0AEF}"/>
              </a:ext>
            </a:extLst>
          </p:cNvPr>
          <p:cNvSpPr>
            <a:spLocks noGrp="1"/>
          </p:cNvSpPr>
          <p:nvPr>
            <p:ph idx="1"/>
          </p:nvPr>
        </p:nvSpPr>
        <p:spPr>
          <a:xfrm>
            <a:off x="112542" y="717452"/>
            <a:ext cx="10747716" cy="6330461"/>
          </a:xfrm>
        </p:spPr>
        <p:txBody>
          <a:bodyPr>
            <a:normAutofit fontScale="92500" lnSpcReduction="10000"/>
          </a:bodyPr>
          <a:lstStyle/>
          <a:p>
            <a:pPr marL="0" indent="0">
              <a:buNone/>
            </a:pPr>
            <a:r>
              <a:rPr lang="en-IN" sz="3300" b="1" dirty="0">
                <a:latin typeface="Times New Roman" panose="02020603050405020304" pitchFamily="18" charset="0"/>
                <a:cs typeface="Times New Roman" panose="02020603050405020304" pitchFamily="18" charset="0"/>
              </a:rPr>
              <a:t>Severe Mental Illness In Women: </a:t>
            </a:r>
            <a:endParaRPr lang="en-IN" sz="3300" dirty="0">
              <a:latin typeface="Times New Roman" panose="02020603050405020304" pitchFamily="18" charset="0"/>
              <a:cs typeface="Times New Roman" panose="02020603050405020304" pitchFamily="18" charset="0"/>
            </a:endParaRPr>
          </a:p>
          <a:p>
            <a:r>
              <a:rPr lang="en-IN" sz="3300" dirty="0">
                <a:latin typeface="Times New Roman" panose="02020603050405020304" pitchFamily="18" charset="0"/>
                <a:cs typeface="Times New Roman" panose="02020603050405020304" pitchFamily="18" charset="0"/>
              </a:rPr>
              <a:t>Although female gender is associated with a favourable outcome, social consequences such as abandonment by marital families, homelessness, vulnerability to sexual abuse, and exposure to HIV; and other infections contribute to the difficulties of rehabilitation of women. </a:t>
            </a:r>
          </a:p>
          <a:p>
            <a:r>
              <a:rPr lang="en-IN" sz="3300" dirty="0">
                <a:latin typeface="Times New Roman" panose="02020603050405020304" pitchFamily="18" charset="0"/>
                <a:cs typeface="Times New Roman" panose="02020603050405020304" pitchFamily="18" charset="0"/>
              </a:rPr>
              <a:t>The prevalence rates for sexual and physical abuse of women with severe mental illnesses are twice those observed in the general population of women. In India, the absence of any clear policies for the welfare of severely ill women, and the social stigma further compounds the problem. Stigma has been reported to be more toward ill women than men and also, women caregivers become the target of stigma.</a:t>
            </a:r>
          </a:p>
          <a:p>
            <a:endParaRPr lang="en-IN" sz="3300"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9223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F1B5E0-35E6-4D42-85D5-40CD59BF5518}"/>
              </a:ext>
            </a:extLst>
          </p:cNvPr>
          <p:cNvSpPr>
            <a:spLocks noGrp="1"/>
          </p:cNvSpPr>
          <p:nvPr>
            <p:ph type="title"/>
          </p:nvPr>
        </p:nvSpPr>
        <p:spPr>
          <a:xfrm>
            <a:off x="196947" y="0"/>
            <a:ext cx="9077055" cy="1930400"/>
          </a:xfrm>
        </p:spPr>
        <p:txBody>
          <a:bodyPr>
            <a:noAutofit/>
          </a:bodyPr>
          <a:lstStyle/>
          <a:p>
            <a:pPr algn="ctr"/>
            <a:r>
              <a:rPr lang="en-IN" sz="4000" b="1" dirty="0">
                <a:latin typeface="Times New Roman" panose="02020603050405020304" pitchFamily="18" charset="0"/>
                <a:cs typeface="Times New Roman" panose="02020603050405020304" pitchFamily="18" charset="0"/>
              </a:rPr>
              <a:t>WOMEN’S MENTAL HEALTH: THE FACTS (WHO REPORT,2001)</a:t>
            </a:r>
            <a:r>
              <a:rPr lang="en-IN" sz="4000" dirty="0">
                <a:latin typeface="Times New Roman" panose="02020603050405020304" pitchFamily="18" charset="0"/>
                <a:cs typeface="Times New Roman" panose="02020603050405020304" pitchFamily="18" charset="0"/>
              </a:rPr>
              <a:t/>
            </a:r>
            <a:br>
              <a:rPr lang="en-IN" sz="4000" dirty="0">
                <a:latin typeface="Times New Roman" panose="02020603050405020304" pitchFamily="18" charset="0"/>
                <a:cs typeface="Times New Roman" panose="02020603050405020304" pitchFamily="18" charset="0"/>
              </a:rPr>
            </a:br>
            <a:endParaRPr lang="en-IN"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BA3DBC16-B210-4B29-B90A-E10D8C6879C1}"/>
              </a:ext>
            </a:extLst>
          </p:cNvPr>
          <p:cNvSpPr>
            <a:spLocks noGrp="1"/>
          </p:cNvSpPr>
          <p:nvPr>
            <p:ph idx="1"/>
          </p:nvPr>
        </p:nvSpPr>
        <p:spPr>
          <a:xfrm>
            <a:off x="196947" y="1392702"/>
            <a:ext cx="11375928" cy="3550773"/>
          </a:xfrm>
        </p:spPr>
        <p:txBody>
          <a:bodyPr>
            <a:noAutofit/>
          </a:bodyPr>
          <a:lstStyle/>
          <a:p>
            <a:pPr lvl="0" fontAlgn="base"/>
            <a:r>
              <a:rPr lang="en-IN" sz="2800" dirty="0">
                <a:latin typeface="Times New Roman" panose="02020603050405020304" pitchFamily="18" charset="0"/>
                <a:cs typeface="Times New Roman" panose="02020603050405020304" pitchFamily="18" charset="0"/>
              </a:rPr>
              <a:t>Depressive disorders account for close to 41.9% of the disability from neuropsychiatric disorders among women compared to 29.3% among men</a:t>
            </a:r>
          </a:p>
          <a:p>
            <a:pPr lvl="0" fontAlgn="base"/>
            <a:r>
              <a:rPr lang="en-IN" sz="2800" dirty="0">
                <a:latin typeface="Times New Roman" panose="02020603050405020304" pitchFamily="18" charset="0"/>
                <a:cs typeface="Times New Roman" panose="02020603050405020304" pitchFamily="18" charset="0"/>
              </a:rPr>
              <a:t>Leading mental health problems of the elderly are depression, organic brain syndromes, and dementias. </a:t>
            </a:r>
          </a:p>
          <a:p>
            <a:pPr lvl="0" fontAlgn="base"/>
            <a:r>
              <a:rPr lang="en-IN" sz="2800" dirty="0">
                <a:latin typeface="Times New Roman" panose="02020603050405020304" pitchFamily="18" charset="0"/>
                <a:cs typeface="Times New Roman" panose="02020603050405020304" pitchFamily="18" charset="0"/>
              </a:rPr>
              <a:t>An estimated 80% of 50 million people affected by violent conflicts, civil wars, disasters, and displacement are women and children</a:t>
            </a:r>
          </a:p>
          <a:p>
            <a:pPr lvl="0" fontAlgn="base"/>
            <a:r>
              <a:rPr lang="en-IN" sz="2800" dirty="0">
                <a:latin typeface="Times New Roman" panose="02020603050405020304" pitchFamily="18" charset="0"/>
                <a:cs typeface="Times New Roman" panose="02020603050405020304" pitchFamily="18" charset="0"/>
              </a:rPr>
              <a:t>Lifetime prevalence rate of violence against women ranges from 16% to 50%</a:t>
            </a:r>
          </a:p>
          <a:p>
            <a:pPr lvl="0" fontAlgn="base"/>
            <a:r>
              <a:rPr lang="en-IN" sz="2800" dirty="0">
                <a:latin typeface="Times New Roman" panose="02020603050405020304" pitchFamily="18" charset="0"/>
                <a:cs typeface="Times New Roman" panose="02020603050405020304" pitchFamily="18" charset="0"/>
              </a:rPr>
              <a:t>At least one in five women suffers rape or attempted rape in their lifetime</a:t>
            </a:r>
            <a:r>
              <a:rPr lang="en-IN" sz="3200" dirty="0">
                <a:latin typeface="Times New Roman" panose="02020603050405020304" pitchFamily="18" charset="0"/>
                <a:cs typeface="Times New Roman" panose="02020603050405020304" pitchFamily="18" charset="0"/>
              </a:rPr>
              <a:t>.</a:t>
            </a:r>
          </a:p>
          <a:p>
            <a:pPr marL="0" indent="0">
              <a:buNone/>
            </a:pP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500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55C8F2-4405-47E3-BC1E-77B98DB24F83}"/>
              </a:ext>
            </a:extLst>
          </p:cNvPr>
          <p:cNvSpPr>
            <a:spLocks noGrp="1"/>
          </p:cNvSpPr>
          <p:nvPr>
            <p:ph type="title"/>
          </p:nvPr>
        </p:nvSpPr>
        <p:spPr>
          <a:xfrm>
            <a:off x="677334" y="98475"/>
            <a:ext cx="8596668" cy="1831925"/>
          </a:xfrm>
        </p:spPr>
        <p:txBody>
          <a:bodyPr>
            <a:noAutofit/>
          </a:bodyPr>
          <a:lstStyle/>
          <a:p>
            <a:r>
              <a:rPr lang="en-IN" sz="4000" b="1" dirty="0">
                <a:latin typeface="Times New Roman" panose="02020603050405020304" pitchFamily="18" charset="0"/>
                <a:cs typeface="Times New Roman" panose="02020603050405020304" pitchFamily="18" charset="0"/>
              </a:rPr>
              <a:t>MENTAL HEALTH INFLUENCES: GENDER DIFFERENCES</a:t>
            </a:r>
            <a:r>
              <a:rPr lang="en-IN" sz="4000" dirty="0">
                <a:latin typeface="Times New Roman" panose="02020603050405020304" pitchFamily="18" charset="0"/>
                <a:cs typeface="Times New Roman" panose="02020603050405020304" pitchFamily="18" charset="0"/>
              </a:rPr>
              <a:t/>
            </a:r>
            <a:br>
              <a:rPr lang="en-IN" sz="4000" dirty="0">
                <a:latin typeface="Times New Roman" panose="02020603050405020304" pitchFamily="18" charset="0"/>
                <a:cs typeface="Times New Roman" panose="02020603050405020304" pitchFamily="18" charset="0"/>
              </a:rPr>
            </a:br>
            <a:endParaRPr lang="en-IN" sz="4000" dirty="0">
              <a:latin typeface="Times New Roman" panose="02020603050405020304" pitchFamily="18" charset="0"/>
              <a:cs typeface="Times New Roman" panose="02020603050405020304" pitchFamily="18" charset="0"/>
            </a:endParaRPr>
          </a:p>
        </p:txBody>
      </p:sp>
      <p:pic>
        <p:nvPicPr>
          <p:cNvPr id="3074" name="Picture 2" descr="Image result for mental health influences cartoon">
            <a:extLst>
              <a:ext uri="{FF2B5EF4-FFF2-40B4-BE49-F238E27FC236}">
                <a16:creationId xmlns="" xmlns:a16="http://schemas.microsoft.com/office/drawing/2014/main" id="{269F987A-5A12-4D2B-9E19-11696BF060F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47" y="1350498"/>
            <a:ext cx="10339752" cy="5409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268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B02420-40EF-48F8-91DB-0D2EA522849F}"/>
              </a:ext>
            </a:extLst>
          </p:cNvPr>
          <p:cNvSpPr>
            <a:spLocks noGrp="1"/>
          </p:cNvSpPr>
          <p:nvPr>
            <p:ph type="title"/>
          </p:nvPr>
        </p:nvSpPr>
        <p:spPr>
          <a:xfrm>
            <a:off x="677334" y="225083"/>
            <a:ext cx="8596668" cy="1705317"/>
          </a:xfrm>
        </p:spPr>
        <p:txBody>
          <a:bodyPr>
            <a:noAutofit/>
          </a:bodyPr>
          <a:lstStyle/>
          <a:p>
            <a:r>
              <a:rPr lang="en-IN" sz="4000" b="1" dirty="0">
                <a:latin typeface="Times New Roman" panose="02020603050405020304" pitchFamily="18" charset="0"/>
                <a:cs typeface="Times New Roman" panose="02020603050405020304" pitchFamily="18" charset="0"/>
              </a:rPr>
              <a:t>COMMON MENTAL DISORDERS (CMD)</a:t>
            </a:r>
            <a:r>
              <a:rPr lang="en-IN" sz="4000" dirty="0">
                <a:latin typeface="Times New Roman" panose="02020603050405020304" pitchFamily="18" charset="0"/>
                <a:cs typeface="Times New Roman" panose="02020603050405020304" pitchFamily="18" charset="0"/>
              </a:rPr>
              <a:t/>
            </a:r>
            <a:br>
              <a:rPr lang="en-IN" sz="4000" dirty="0">
                <a:latin typeface="Times New Roman" panose="02020603050405020304" pitchFamily="18" charset="0"/>
                <a:cs typeface="Times New Roman" panose="02020603050405020304" pitchFamily="18" charset="0"/>
              </a:rPr>
            </a:br>
            <a:endParaRPr lang="en-IN" sz="4000" dirty="0">
              <a:latin typeface="Times New Roman" panose="02020603050405020304" pitchFamily="18" charset="0"/>
              <a:cs typeface="Times New Roman" panose="02020603050405020304" pitchFamily="18" charset="0"/>
            </a:endParaRPr>
          </a:p>
        </p:txBody>
      </p:sp>
      <p:pic>
        <p:nvPicPr>
          <p:cNvPr id="4" name="Content Placeholder 3" descr="Image result for women and mental health">
            <a:extLst>
              <a:ext uri="{FF2B5EF4-FFF2-40B4-BE49-F238E27FC236}">
                <a16:creationId xmlns="" xmlns:a16="http://schemas.microsoft.com/office/drawing/2014/main" id="{06825A13-EB1F-48AB-A59D-66C331366C66}"/>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665625" y="2160588"/>
            <a:ext cx="6620788" cy="3881437"/>
          </a:xfrm>
          <a:prstGeom prst="rect">
            <a:avLst/>
          </a:prstGeom>
          <a:noFill/>
          <a:ln>
            <a:noFill/>
          </a:ln>
        </p:spPr>
      </p:pic>
    </p:spTree>
    <p:extLst>
      <p:ext uri="{BB962C8B-B14F-4D97-AF65-F5344CB8AC3E}">
        <p14:creationId xmlns:p14="http://schemas.microsoft.com/office/powerpoint/2010/main" val="361813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substance abuse in women">
            <a:extLst>
              <a:ext uri="{FF2B5EF4-FFF2-40B4-BE49-F238E27FC236}">
                <a16:creationId xmlns="" xmlns:a16="http://schemas.microsoft.com/office/drawing/2014/main" id="{4B839C04-006F-497E-9467-F9698DB34ED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6948" y="4276578"/>
            <a:ext cx="12914142" cy="2581421"/>
          </a:xfrm>
          <a:prstGeom prst="rect">
            <a:avLst/>
          </a:prstGeom>
          <a:noFill/>
          <a:ln>
            <a:noFill/>
          </a:ln>
        </p:spPr>
      </p:pic>
      <p:sp>
        <p:nvSpPr>
          <p:cNvPr id="2" name="Title 1">
            <a:extLst>
              <a:ext uri="{FF2B5EF4-FFF2-40B4-BE49-F238E27FC236}">
                <a16:creationId xmlns="" xmlns:a16="http://schemas.microsoft.com/office/drawing/2014/main" id="{031487C9-55C5-4B37-AA77-279E1BD30691}"/>
              </a:ext>
            </a:extLst>
          </p:cNvPr>
          <p:cNvSpPr>
            <a:spLocks noGrp="1"/>
          </p:cNvSpPr>
          <p:nvPr>
            <p:ph type="title"/>
          </p:nvPr>
        </p:nvSpPr>
        <p:spPr>
          <a:xfrm>
            <a:off x="677334" y="0"/>
            <a:ext cx="8596668" cy="1930400"/>
          </a:xfrm>
        </p:spPr>
        <p:txBody>
          <a:bodyPr>
            <a:normAutofit/>
          </a:bodyPr>
          <a:lstStyle/>
          <a:p>
            <a:r>
              <a:rPr lang="en-IN" sz="4000" dirty="0">
                <a:latin typeface="Times New Roman" panose="02020603050405020304" pitchFamily="18" charset="0"/>
                <a:cs typeface="Times New Roman" panose="02020603050405020304" pitchFamily="18" charset="0"/>
              </a:rPr>
              <a:t>(Contd.) DEPRESSION</a:t>
            </a:r>
          </a:p>
        </p:txBody>
      </p:sp>
      <p:sp>
        <p:nvSpPr>
          <p:cNvPr id="3" name="Content Placeholder 2">
            <a:extLst>
              <a:ext uri="{FF2B5EF4-FFF2-40B4-BE49-F238E27FC236}">
                <a16:creationId xmlns="" xmlns:a16="http://schemas.microsoft.com/office/drawing/2014/main" id="{EBD427F1-0F62-4306-B5DC-060D8BAAA03A}"/>
              </a:ext>
            </a:extLst>
          </p:cNvPr>
          <p:cNvSpPr>
            <a:spLocks noGrp="1"/>
          </p:cNvSpPr>
          <p:nvPr>
            <p:ph idx="1"/>
          </p:nvPr>
        </p:nvSpPr>
        <p:spPr>
          <a:xfrm>
            <a:off x="0" y="562708"/>
            <a:ext cx="11999742" cy="3713870"/>
          </a:xfrm>
        </p:spPr>
        <p:txBody>
          <a:bodyPr>
            <a:noAutofit/>
          </a:bodyPr>
          <a:lstStyle/>
          <a:p>
            <a:pPr fontAlgn="base"/>
            <a:r>
              <a:rPr lang="en-IN" sz="2800" b="1" dirty="0">
                <a:latin typeface="Times New Roman" panose="02020603050405020304" pitchFamily="18" charset="0"/>
                <a:cs typeface="Times New Roman" panose="02020603050405020304" pitchFamily="18" charset="0"/>
              </a:rPr>
              <a:t>Depression.</a:t>
            </a:r>
            <a:r>
              <a:rPr lang="en-IN" sz="2800" dirty="0">
                <a:latin typeface="Times New Roman" panose="02020603050405020304" pitchFamily="18" charset="0"/>
                <a:cs typeface="Times New Roman" panose="02020603050405020304" pitchFamily="18" charset="0"/>
              </a:rPr>
              <a:t> Women are twice as likely as men (12 % women compared to 6 % men) to get depression. </a:t>
            </a:r>
          </a:p>
          <a:p>
            <a:pPr fontAlgn="base"/>
            <a:r>
              <a:rPr lang="en-IN" sz="2800" dirty="0">
                <a:latin typeface="Times New Roman" panose="02020603050405020304" pitchFamily="18" charset="0"/>
                <a:cs typeface="Times New Roman" panose="02020603050405020304" pitchFamily="18" charset="0"/>
              </a:rPr>
              <a:t>Depression in women may be related to changes in hormone </a:t>
            </a:r>
            <a:r>
              <a:rPr lang="en-IN" sz="2800" dirty="0">
                <a:solidFill>
                  <a:schemeClr val="tx1"/>
                </a:solidFill>
                <a:latin typeface="Times New Roman" panose="02020603050405020304" pitchFamily="18" charset="0"/>
                <a:cs typeface="Times New Roman" panose="02020603050405020304" pitchFamily="18" charset="0"/>
              </a:rPr>
              <a:t>levels that occur throughout a woman's life. These changes are evident during puberty, </a:t>
            </a:r>
            <a:r>
              <a:rPr lang="en-IN" sz="2800" dirty="0">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 xmlns:ahyp="http://schemas.microsoft.com/office/drawing/2018/hyperlinkcolor" val="tx"/>
                    </a:ext>
                  </a:extLst>
                </a:hlinkClick>
              </a:rPr>
              <a:t>pregnancy</a:t>
            </a:r>
            <a:r>
              <a:rPr lang="en-IN" sz="2800" dirty="0">
                <a:solidFill>
                  <a:schemeClr val="tx1"/>
                </a:solidFill>
                <a:latin typeface="Times New Roman" panose="02020603050405020304" pitchFamily="18" charset="0"/>
                <a:cs typeface="Times New Roman" panose="02020603050405020304" pitchFamily="18" charset="0"/>
              </a:rPr>
              <a:t>, and </a:t>
            </a:r>
            <a:r>
              <a:rPr lang="en-IN" sz="2800" dirty="0">
                <a:solidFill>
                  <a:schemeClr val="tx1"/>
                </a:solidFill>
                <a:latin typeface="Times New Roman" panose="02020603050405020304" pitchFamily="18" charset="0"/>
                <a:cs typeface="Times New Roman" panose="02020603050405020304" pitchFamily="18" charset="0"/>
                <a:hlinkClick r:id="rId4">
                  <a:extLst>
                    <a:ext uri="{A12FA001-AC4F-418D-AE19-62706E023703}">
                      <ahyp:hlinkClr xmlns="" xmlns:ahyp="http://schemas.microsoft.com/office/drawing/2018/hyperlinkcolor" val="tx"/>
                    </a:ext>
                  </a:extLst>
                </a:hlinkClick>
              </a:rPr>
              <a:t>menopause</a:t>
            </a:r>
            <a:r>
              <a:rPr lang="en-IN" sz="2800" dirty="0">
                <a:solidFill>
                  <a:schemeClr val="tx1"/>
                </a:solidFill>
                <a:latin typeface="Times New Roman" panose="02020603050405020304" pitchFamily="18" charset="0"/>
                <a:cs typeface="Times New Roman" panose="02020603050405020304" pitchFamily="18" charset="0"/>
              </a:rPr>
              <a:t>, as well as after </a:t>
            </a:r>
            <a:r>
              <a:rPr lang="en-IN" sz="2800" dirty="0">
                <a:solidFill>
                  <a:schemeClr val="tx1"/>
                </a:solidFill>
                <a:latin typeface="Times New Roman" panose="02020603050405020304" pitchFamily="18" charset="0"/>
                <a:cs typeface="Times New Roman" panose="02020603050405020304" pitchFamily="18" charset="0"/>
                <a:hlinkClick r:id="rId5">
                  <a:extLst>
                    <a:ext uri="{A12FA001-AC4F-418D-AE19-62706E023703}">
                      <ahyp:hlinkClr xmlns="" xmlns:ahyp="http://schemas.microsoft.com/office/drawing/2018/hyperlinkcolor" val="tx"/>
                    </a:ext>
                  </a:extLst>
                </a:hlinkClick>
              </a:rPr>
              <a:t>giving birth</a:t>
            </a:r>
            <a:r>
              <a:rPr lang="en-IN" sz="2800" dirty="0">
                <a:solidFill>
                  <a:schemeClr val="tx1"/>
                </a:solidFill>
                <a:latin typeface="Times New Roman" panose="02020603050405020304" pitchFamily="18" charset="0"/>
                <a:cs typeface="Times New Roman" panose="02020603050405020304" pitchFamily="18" charset="0"/>
              </a:rPr>
              <a:t> or experiencing a </a:t>
            </a:r>
            <a:r>
              <a:rPr lang="en-IN" sz="2800" dirty="0">
                <a:solidFill>
                  <a:schemeClr val="tx1"/>
                </a:solidFill>
                <a:latin typeface="Times New Roman" panose="02020603050405020304" pitchFamily="18" charset="0"/>
                <a:cs typeface="Times New Roman" panose="02020603050405020304" pitchFamily="18" charset="0"/>
                <a:hlinkClick r:id="rId6">
                  <a:extLst>
                    <a:ext uri="{A12FA001-AC4F-418D-AE19-62706E023703}">
                      <ahyp:hlinkClr xmlns="" xmlns:ahyp="http://schemas.microsoft.com/office/drawing/2018/hyperlinkcolor" val="tx"/>
                    </a:ext>
                  </a:extLst>
                </a:hlinkClick>
              </a:rPr>
              <a:t>miscarriage</a:t>
            </a:r>
            <a:r>
              <a:rPr lang="en-IN" sz="2800" dirty="0">
                <a:solidFill>
                  <a:schemeClr val="tx1"/>
                </a:solidFill>
                <a:latin typeface="Times New Roman" panose="02020603050405020304" pitchFamily="18" charset="0"/>
                <a:cs typeface="Times New Roman" panose="02020603050405020304" pitchFamily="18" charset="0"/>
              </a:rPr>
              <a:t>.</a:t>
            </a:r>
          </a:p>
          <a:p>
            <a:pPr fontAlgn="base"/>
            <a:r>
              <a:rPr lang="en-IN" sz="2800" dirty="0">
                <a:solidFill>
                  <a:schemeClr val="tx1"/>
                </a:solidFill>
                <a:latin typeface="Times New Roman" panose="02020603050405020304" pitchFamily="18" charset="0"/>
                <a:cs typeface="Times New Roman" panose="02020603050405020304" pitchFamily="18" charset="0"/>
              </a:rPr>
              <a:t> In addition, the hormone fluctuations that occur with each month's menstrual cycle probably contribute to </a:t>
            </a:r>
            <a:r>
              <a:rPr lang="en-IN" sz="2800" dirty="0">
                <a:solidFill>
                  <a:schemeClr val="tx1"/>
                </a:solidFill>
                <a:latin typeface="Times New Roman" panose="02020603050405020304" pitchFamily="18" charset="0"/>
                <a:cs typeface="Times New Roman" panose="02020603050405020304" pitchFamily="18" charset="0"/>
                <a:hlinkClick r:id="rId7">
                  <a:extLst>
                    <a:ext uri="{A12FA001-AC4F-418D-AE19-62706E023703}">
                      <ahyp:hlinkClr xmlns="" xmlns:ahyp="http://schemas.microsoft.com/office/drawing/2018/hyperlinkcolor" val="tx"/>
                    </a:ext>
                  </a:extLst>
                </a:hlinkClick>
              </a:rPr>
              <a:t>premenstrual syndrome</a:t>
            </a:r>
            <a:r>
              <a:rPr lang="en-IN" sz="2800" dirty="0">
                <a:solidFill>
                  <a:schemeClr val="tx1"/>
                </a:solidFill>
                <a:latin typeface="Times New Roman" panose="02020603050405020304" pitchFamily="18" charset="0"/>
                <a:cs typeface="Times New Roman" panose="02020603050405020304" pitchFamily="18" charset="0"/>
              </a:rPr>
              <a:t>, or </a:t>
            </a:r>
            <a:r>
              <a:rPr lang="en-IN" sz="2800" dirty="0">
                <a:solidFill>
                  <a:schemeClr val="tx1"/>
                </a:solidFill>
                <a:latin typeface="Times New Roman" panose="02020603050405020304" pitchFamily="18" charset="0"/>
                <a:cs typeface="Times New Roman" panose="02020603050405020304" pitchFamily="18" charset="0"/>
                <a:hlinkClick r:id="rId8">
                  <a:extLst>
                    <a:ext uri="{A12FA001-AC4F-418D-AE19-62706E023703}">
                      <ahyp:hlinkClr xmlns="" xmlns:ahyp="http://schemas.microsoft.com/office/drawing/2018/hyperlinkcolor" val="tx"/>
                    </a:ext>
                  </a:extLst>
                </a:hlinkClick>
              </a:rPr>
              <a:t>PMS</a:t>
            </a:r>
            <a:r>
              <a:rPr lang="en-IN" sz="2800" dirty="0">
                <a:solidFill>
                  <a:schemeClr val="tx1"/>
                </a:solidFill>
                <a:latin typeface="Times New Roman" panose="02020603050405020304" pitchFamily="18" charset="0"/>
                <a:cs typeface="Times New Roman" panose="02020603050405020304" pitchFamily="18" charset="0"/>
              </a:rPr>
              <a:t>, and premenstrual </a:t>
            </a:r>
            <a:r>
              <a:rPr lang="en-IN" sz="2800" dirty="0">
                <a:solidFill>
                  <a:schemeClr val="bg1"/>
                </a:solidFill>
                <a:latin typeface="Times New Roman" panose="02020603050405020304" pitchFamily="18" charset="0"/>
                <a:cs typeface="Times New Roman" panose="02020603050405020304" pitchFamily="18" charset="0"/>
              </a:rPr>
              <a:t>dysphoric disorder, or PMDD -a severe syndrome marked especially by depression, </a:t>
            </a:r>
            <a:r>
              <a:rPr lang="en-IN" sz="2800" dirty="0">
                <a:solidFill>
                  <a:schemeClr val="bg1"/>
                </a:solidFill>
                <a:latin typeface="Times New Roman" panose="02020603050405020304" pitchFamily="18" charset="0"/>
                <a:cs typeface="Times New Roman" panose="02020603050405020304" pitchFamily="18" charset="0"/>
                <a:hlinkClick r:id="rId9">
                  <a:extLst>
                    <a:ext uri="{A12FA001-AC4F-418D-AE19-62706E023703}">
                      <ahyp:hlinkClr xmlns="" xmlns:ahyp="http://schemas.microsoft.com/office/drawing/2018/hyperlinkcolor" val="tx"/>
                    </a:ext>
                  </a:extLst>
                </a:hlinkClick>
              </a:rPr>
              <a:t>anxiety</a:t>
            </a:r>
            <a:r>
              <a:rPr lang="en-IN" sz="2800" dirty="0">
                <a:solidFill>
                  <a:schemeClr val="bg1"/>
                </a:solidFill>
                <a:latin typeface="Times New Roman" panose="02020603050405020304" pitchFamily="18" charset="0"/>
                <a:cs typeface="Times New Roman" panose="02020603050405020304" pitchFamily="18" charset="0"/>
              </a:rPr>
              <a:t>, and mood swings that occurs the week before </a:t>
            </a:r>
            <a:r>
              <a:rPr lang="en-IN" sz="2800" dirty="0">
                <a:solidFill>
                  <a:schemeClr val="bg1"/>
                </a:solidFill>
                <a:latin typeface="Times New Roman" panose="02020603050405020304" pitchFamily="18" charset="0"/>
                <a:cs typeface="Times New Roman" panose="02020603050405020304" pitchFamily="18" charset="0"/>
                <a:hlinkClick r:id="rId10">
                  <a:extLst>
                    <a:ext uri="{A12FA001-AC4F-418D-AE19-62706E023703}">
                      <ahyp:hlinkClr xmlns="" xmlns:ahyp="http://schemas.microsoft.com/office/drawing/2018/hyperlinkcolor" val="tx"/>
                    </a:ext>
                  </a:extLst>
                </a:hlinkClick>
              </a:rPr>
              <a:t>menstruation</a:t>
            </a:r>
            <a:r>
              <a:rPr lang="en-IN" sz="2800" dirty="0">
                <a:solidFill>
                  <a:schemeClr val="bg1"/>
                </a:solidFill>
                <a:latin typeface="Times New Roman" panose="02020603050405020304" pitchFamily="18" charset="0"/>
                <a:cs typeface="Times New Roman" panose="02020603050405020304" pitchFamily="18" charset="0"/>
              </a:rPr>
              <a:t> and interferes with normal functioning of daily life.</a:t>
            </a:r>
            <a:endParaRPr lang="en-IN" sz="2800" dirty="0">
              <a:latin typeface="Times New Roman" panose="02020603050405020304" pitchFamily="18" charset="0"/>
              <a:cs typeface="Times New Roman" panose="02020603050405020304" pitchFamily="18" charset="0"/>
            </a:endParaRPr>
          </a:p>
          <a:p>
            <a:endParaRPr lang="en-IN" sz="2800" dirty="0"/>
          </a:p>
        </p:txBody>
      </p:sp>
    </p:spTree>
    <p:extLst>
      <p:ext uri="{BB962C8B-B14F-4D97-AF65-F5344CB8AC3E}">
        <p14:creationId xmlns:p14="http://schemas.microsoft.com/office/powerpoint/2010/main" val="44577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anxiety in women">
            <a:extLst>
              <a:ext uri="{FF2B5EF4-FFF2-40B4-BE49-F238E27FC236}">
                <a16:creationId xmlns="" xmlns:a16="http://schemas.microsoft.com/office/drawing/2014/main" id="{67EDBEC1-FEB5-4A16-BF4B-38EE2EE1D47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4002" y="0"/>
            <a:ext cx="3063364" cy="6858000"/>
          </a:xfrm>
          <a:prstGeom prst="rect">
            <a:avLst/>
          </a:prstGeom>
          <a:noFill/>
          <a:ln>
            <a:noFill/>
          </a:ln>
        </p:spPr>
      </p:pic>
      <p:sp>
        <p:nvSpPr>
          <p:cNvPr id="2" name="Title 1">
            <a:extLst>
              <a:ext uri="{FF2B5EF4-FFF2-40B4-BE49-F238E27FC236}">
                <a16:creationId xmlns="" xmlns:a16="http://schemas.microsoft.com/office/drawing/2014/main" id="{10F11326-91D9-4E5C-AE31-4F2E1B54EA24}"/>
              </a:ext>
            </a:extLst>
          </p:cNvPr>
          <p:cNvSpPr>
            <a:spLocks noGrp="1"/>
          </p:cNvSpPr>
          <p:nvPr>
            <p:ph type="title"/>
          </p:nvPr>
        </p:nvSpPr>
        <p:spPr>
          <a:xfrm>
            <a:off x="677334" y="-98474"/>
            <a:ext cx="8596668" cy="2028874"/>
          </a:xfrm>
        </p:spPr>
        <p:txBody>
          <a:bodyPr>
            <a:normAutofit/>
          </a:bodyPr>
          <a:lstStyle/>
          <a:p>
            <a:r>
              <a:rPr lang="en-IN" sz="4000" dirty="0">
                <a:latin typeface="Times New Roman" panose="02020603050405020304" pitchFamily="18" charset="0"/>
                <a:cs typeface="Times New Roman" panose="02020603050405020304" pitchFamily="18" charset="0"/>
              </a:rPr>
              <a:t>(Contd.)  ANXIETY AND PHOBIAS</a:t>
            </a:r>
          </a:p>
        </p:txBody>
      </p:sp>
      <p:sp>
        <p:nvSpPr>
          <p:cNvPr id="3" name="Content Placeholder 2">
            <a:extLst>
              <a:ext uri="{FF2B5EF4-FFF2-40B4-BE49-F238E27FC236}">
                <a16:creationId xmlns="" xmlns:a16="http://schemas.microsoft.com/office/drawing/2014/main" id="{85C96139-CF12-4833-88ED-91C6FDFF232A}"/>
              </a:ext>
            </a:extLst>
          </p:cNvPr>
          <p:cNvSpPr>
            <a:spLocks noGrp="1"/>
          </p:cNvSpPr>
          <p:nvPr>
            <p:ph idx="1"/>
          </p:nvPr>
        </p:nvSpPr>
        <p:spPr>
          <a:xfrm>
            <a:off x="-1" y="436098"/>
            <a:ext cx="10564837" cy="6460588"/>
          </a:xfrm>
        </p:spPr>
        <p:txBody>
          <a:bodyPr>
            <a:normAutofit/>
          </a:bodyPr>
          <a:lstStyle/>
          <a:p>
            <a:r>
              <a:rPr lang="en-IN" sz="2800" b="1" dirty="0">
                <a:latin typeface="Times New Roman" panose="02020603050405020304" pitchFamily="18" charset="0"/>
                <a:cs typeface="Times New Roman" panose="02020603050405020304" pitchFamily="18" charset="0"/>
              </a:rPr>
              <a:t>Anxiety and specific phobias.</a:t>
            </a:r>
            <a:r>
              <a:rPr lang="en-IN" sz="2800" dirty="0">
                <a:latin typeface="Times New Roman" panose="02020603050405020304" pitchFamily="18" charset="0"/>
                <a:cs typeface="Times New Roman" panose="02020603050405020304" pitchFamily="18" charset="0"/>
              </a:rPr>
              <a:t> Although men and women are affected equally by such mental health conditions as obsessive-compulsive disorder and social phobias, women are twice as likely as men to have panic disorder, generalized anxiety, and specific phobias</a:t>
            </a:r>
            <a:r>
              <a:rPr lang="en-IN" dirty="0"/>
              <a:t>.</a:t>
            </a:r>
          </a:p>
          <a:p>
            <a:pPr marL="0" indent="0">
              <a:buNone/>
            </a:pPr>
            <a:r>
              <a:rPr lang="en-IN" sz="2800" b="1" dirty="0">
                <a:latin typeface="Times New Roman" panose="02020603050405020304" pitchFamily="18" charset="0"/>
                <a:cs typeface="Times New Roman" panose="02020603050405020304" pitchFamily="18" charset="0"/>
              </a:rPr>
              <a:t>Factors affecting:</a:t>
            </a:r>
          </a:p>
          <a:p>
            <a:pPr lvl="0"/>
            <a:r>
              <a:rPr lang="en-IN" sz="2800" dirty="0">
                <a:latin typeface="Times New Roman" panose="02020603050405020304" pitchFamily="18" charset="0"/>
                <a:cs typeface="Times New Roman" panose="02020603050405020304" pitchFamily="18" charset="0"/>
              </a:rPr>
              <a:t>Hormonal changes during the menstrual cycle</a:t>
            </a:r>
          </a:p>
          <a:p>
            <a:pPr lvl="0"/>
            <a:r>
              <a:rPr lang="en-IN" sz="2800" dirty="0">
                <a:latin typeface="Times New Roman" panose="02020603050405020304" pitchFamily="18" charset="0"/>
                <a:cs typeface="Times New Roman" panose="02020603050405020304" pitchFamily="18" charset="0"/>
              </a:rPr>
              <a:t>Genetics. Anxiety disorders may run in families.</a:t>
            </a:r>
          </a:p>
          <a:p>
            <a:pPr lvl="0"/>
            <a:r>
              <a:rPr lang="en-IN" sz="2800" dirty="0">
                <a:latin typeface="Times New Roman" panose="02020603050405020304" pitchFamily="18" charset="0"/>
                <a:cs typeface="Times New Roman" panose="02020603050405020304" pitchFamily="18" charset="0"/>
              </a:rPr>
              <a:t>Traumatic events. Experiencing abuse, an attack, or </a:t>
            </a:r>
            <a:r>
              <a:rPr lang="en-IN" sz="2800" dirty="0">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 xmlns:ahyp="http://schemas.microsoft.com/office/drawing/2018/hyperlinkcolor" val="tx"/>
                    </a:ext>
                  </a:extLst>
                </a:hlinkClick>
              </a:rPr>
              <a:t>sexual assault</a:t>
            </a:r>
            <a:r>
              <a:rPr lang="en-IN" sz="2800" dirty="0">
                <a:solidFill>
                  <a:schemeClr val="tx1"/>
                </a:solidFill>
                <a:latin typeface="Times New Roman" panose="02020603050405020304" pitchFamily="18" charset="0"/>
                <a:cs typeface="Times New Roman" panose="02020603050405020304" pitchFamily="18" charset="0"/>
              </a:rPr>
              <a:t> can lead to serious health problems, including anxiety, </a:t>
            </a:r>
            <a:r>
              <a:rPr lang="en-IN" sz="2800" dirty="0">
                <a:solidFill>
                  <a:schemeClr val="tx1"/>
                </a:solidFill>
                <a:latin typeface="Times New Roman" panose="02020603050405020304" pitchFamily="18" charset="0"/>
                <a:cs typeface="Times New Roman" panose="02020603050405020304" pitchFamily="18" charset="0"/>
                <a:hlinkClick r:id="rId4" tooltip="glossary - P">
                  <a:extLst>
                    <a:ext uri="{A12FA001-AC4F-418D-AE19-62706E023703}">
                      <ahyp:hlinkClr xmlns="" xmlns:ahyp="http://schemas.microsoft.com/office/drawing/2018/hyperlinkcolor" val="tx"/>
                    </a:ext>
                  </a:extLst>
                </a:hlinkClick>
              </a:rPr>
              <a:t>post-traumatic stress disorder</a:t>
            </a:r>
            <a:r>
              <a:rPr lang="en-IN" sz="2800" dirty="0">
                <a:solidFill>
                  <a:schemeClr val="tx1"/>
                </a:solidFill>
                <a:latin typeface="Times New Roman" panose="02020603050405020304" pitchFamily="18" charset="0"/>
                <a:cs typeface="Times New Roman" panose="02020603050405020304" pitchFamily="18" charset="0"/>
              </a:rPr>
              <a:t>, and </a:t>
            </a:r>
            <a:r>
              <a:rPr lang="en-IN" sz="2800" dirty="0">
                <a:solidFill>
                  <a:schemeClr val="tx1"/>
                </a:solidFill>
                <a:latin typeface="Times New Roman" panose="02020603050405020304" pitchFamily="18" charset="0"/>
                <a:cs typeface="Times New Roman" panose="02020603050405020304" pitchFamily="18" charset="0"/>
                <a:hlinkClick r:id="rId5" tooltip="Depresion fact sheet">
                  <a:extLst>
                    <a:ext uri="{A12FA001-AC4F-418D-AE19-62706E023703}">
                      <ahyp:hlinkClr xmlns="" xmlns:ahyp="http://schemas.microsoft.com/office/drawing/2018/hyperlinkcolor" val="tx"/>
                    </a:ext>
                  </a:extLst>
                </a:hlinkClick>
              </a:rPr>
              <a:t>depression</a:t>
            </a:r>
            <a:r>
              <a:rPr lang="en-IN" sz="2800" dirty="0">
                <a:solidFill>
                  <a:schemeClr val="tx1"/>
                </a:solidFill>
                <a:latin typeface="Times New Roman" panose="02020603050405020304" pitchFamily="18" charset="0"/>
                <a:cs typeface="Times New Roman" panose="02020603050405020304" pitchFamily="18" charset="0"/>
              </a:rPr>
              <a:t>. </a:t>
            </a:r>
          </a:p>
          <a:p>
            <a:pPr marL="0" indent="0">
              <a:buNone/>
            </a:pPr>
            <a:r>
              <a:rPr lang="en-IN" sz="2800" dirty="0">
                <a:latin typeface="Times New Roman" panose="02020603050405020304" pitchFamily="18" charset="0"/>
                <a:cs typeface="Times New Roman" panose="02020603050405020304" pitchFamily="18" charset="0"/>
              </a:rPr>
              <a:t>Anxiety disorders are often treated with counselling, medicine, or a combination of both. Some women also find that yoga or meditation helps with anxiety disorders.</a:t>
            </a:r>
          </a:p>
          <a:p>
            <a:endParaRPr lang="en-IN" dirty="0"/>
          </a:p>
        </p:txBody>
      </p:sp>
    </p:spTree>
    <p:extLst>
      <p:ext uri="{BB962C8B-B14F-4D97-AF65-F5344CB8AC3E}">
        <p14:creationId xmlns:p14="http://schemas.microsoft.com/office/powerpoint/2010/main" val="144206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ptsd in women">
            <a:extLst>
              <a:ext uri="{FF2B5EF4-FFF2-40B4-BE49-F238E27FC236}">
                <a16:creationId xmlns="" xmlns:a16="http://schemas.microsoft.com/office/drawing/2014/main" id="{22093C29-5CE7-47E2-B00D-FDFB69E1218F}"/>
              </a:ext>
            </a:extLst>
          </p:cNvPr>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colorTemperature colorTemp="11193"/>
                    </a14:imgEffect>
                    <a14:imgEffect>
                      <a14:saturation sat="0"/>
                    </a14:imgEffect>
                    <a14:imgEffect>
                      <a14:brightnessContrast bright="-36000"/>
                    </a14:imgEffect>
                  </a14:imgLayer>
                </a14:imgProps>
              </a:ext>
              <a:ext uri="{28A0092B-C50C-407E-A947-70E740481C1C}">
                <a14:useLocalDpi xmlns:a14="http://schemas.microsoft.com/office/drawing/2010/main" val="0"/>
              </a:ext>
            </a:extLst>
          </a:blip>
          <a:srcRect/>
          <a:stretch>
            <a:fillRect/>
          </a:stretch>
        </p:blipFill>
        <p:spPr bwMode="auto">
          <a:xfrm>
            <a:off x="-351692" y="-270803"/>
            <a:ext cx="14576474" cy="7399606"/>
          </a:xfrm>
          <a:prstGeom prst="rect">
            <a:avLst/>
          </a:prstGeom>
          <a:noFill/>
          <a:ln>
            <a:noFill/>
          </a:ln>
        </p:spPr>
      </p:pic>
      <p:sp>
        <p:nvSpPr>
          <p:cNvPr id="2" name="Title 1">
            <a:extLst>
              <a:ext uri="{FF2B5EF4-FFF2-40B4-BE49-F238E27FC236}">
                <a16:creationId xmlns="" xmlns:a16="http://schemas.microsoft.com/office/drawing/2014/main" id="{AA65C78D-605D-4845-85A1-027007A581CE}"/>
              </a:ext>
            </a:extLst>
          </p:cNvPr>
          <p:cNvSpPr>
            <a:spLocks noGrp="1"/>
          </p:cNvSpPr>
          <p:nvPr>
            <p:ph type="title"/>
          </p:nvPr>
        </p:nvSpPr>
        <p:spPr>
          <a:xfrm>
            <a:off x="98474" y="-154745"/>
            <a:ext cx="9175528" cy="2085145"/>
          </a:xfrm>
          <a:effectLst>
            <a:outerShdw blurRad="1028700" dist="2044700" dir="10980000" sx="16000" sy="16000" algn="ctr" rotWithShape="0">
              <a:srgbClr val="000000">
                <a:alpha val="1000"/>
              </a:srgbClr>
            </a:outerShdw>
            <a:reflection stA="4000" endPos="65000" dist="50800" dir="5400000" sy="-100000" algn="bl" rotWithShape="0"/>
          </a:effectLst>
        </p:spPr>
        <p:txBody>
          <a:bodyPr>
            <a:normAutofit/>
          </a:bodyPr>
          <a:lstStyle/>
          <a:p>
            <a:r>
              <a:rPr lang="en-IN" sz="4000" dirty="0">
                <a:latin typeface="Times New Roman" panose="02020603050405020304" pitchFamily="18" charset="0"/>
                <a:cs typeface="Times New Roman" panose="02020603050405020304" pitchFamily="18" charset="0"/>
              </a:rPr>
              <a:t>(Contd.) PTSD</a:t>
            </a:r>
          </a:p>
        </p:txBody>
      </p:sp>
      <p:sp>
        <p:nvSpPr>
          <p:cNvPr id="3" name="Content Placeholder 2">
            <a:extLst>
              <a:ext uri="{FF2B5EF4-FFF2-40B4-BE49-F238E27FC236}">
                <a16:creationId xmlns="" xmlns:a16="http://schemas.microsoft.com/office/drawing/2014/main" id="{094E6A9B-EAB1-41CB-9B52-5909AA0EBDAB}"/>
              </a:ext>
            </a:extLst>
          </p:cNvPr>
          <p:cNvSpPr>
            <a:spLocks noGrp="1"/>
          </p:cNvSpPr>
          <p:nvPr>
            <p:ph idx="1"/>
          </p:nvPr>
        </p:nvSpPr>
        <p:spPr>
          <a:xfrm>
            <a:off x="0" y="566057"/>
            <a:ext cx="11827358" cy="6562746"/>
          </a:xfrm>
        </p:spPr>
        <p:txBody>
          <a:bodyPr>
            <a:noAutofit/>
          </a:bodyPr>
          <a:lstStyle/>
          <a:p>
            <a:pPr lvl="0" fontAlgn="base"/>
            <a:r>
              <a:rPr lang="en-IN" sz="2800" b="1" dirty="0">
                <a:solidFill>
                  <a:schemeClr val="bg1"/>
                </a:solidFill>
                <a:latin typeface="Times New Roman" panose="02020603050405020304" pitchFamily="18" charset="0"/>
                <a:cs typeface="Times New Roman" panose="02020603050405020304" pitchFamily="18" charset="0"/>
              </a:rPr>
              <a:t>Post-traumatic stress syndrome (PTSD).</a:t>
            </a:r>
            <a:r>
              <a:rPr lang="en-IN" sz="2800" dirty="0">
                <a:solidFill>
                  <a:schemeClr val="bg1"/>
                </a:solidFill>
                <a:latin typeface="Times New Roman" panose="02020603050405020304" pitchFamily="18" charset="0"/>
                <a:cs typeface="Times New Roman" panose="02020603050405020304" pitchFamily="18" charset="0"/>
              </a:rPr>
              <a:t> Women are twice as likely to develop PTSD </a:t>
            </a:r>
          </a:p>
          <a:p>
            <a:pPr lvl="0" fontAlgn="base"/>
            <a:r>
              <a:rPr lang="en-IN" sz="2800" dirty="0">
                <a:solidFill>
                  <a:schemeClr val="bg1"/>
                </a:solidFill>
                <a:latin typeface="Times New Roman" panose="02020603050405020304" pitchFamily="18" charset="0"/>
                <a:cs typeface="Times New Roman" panose="02020603050405020304" pitchFamily="18" charset="0"/>
              </a:rPr>
              <a:t>The primary factor is- </a:t>
            </a:r>
            <a:r>
              <a:rPr lang="en-IN" sz="2800" b="1" dirty="0">
                <a:solidFill>
                  <a:schemeClr val="bg1"/>
                </a:solidFill>
                <a:latin typeface="Times New Roman" panose="02020603050405020304" pitchFamily="18" charset="0"/>
                <a:cs typeface="Times New Roman" panose="02020603050405020304" pitchFamily="18" charset="0"/>
              </a:rPr>
              <a:t>experiencing, witnessing, or learning about one </a:t>
            </a:r>
            <a:r>
              <a:rPr lang="en-IN" sz="2800" b="1" i="1" dirty="0">
                <a:solidFill>
                  <a:schemeClr val="bg1"/>
                </a:solidFill>
                <a:latin typeface="Times New Roman" panose="02020603050405020304" pitchFamily="18" charset="0"/>
                <a:cs typeface="Times New Roman" panose="02020603050405020304" pitchFamily="18" charset="0"/>
              </a:rPr>
              <a:t>traumatic event</a:t>
            </a:r>
            <a:r>
              <a:rPr lang="en-IN" sz="2800" b="1" dirty="0">
                <a:solidFill>
                  <a:schemeClr val="bg1"/>
                </a:solidFill>
                <a:latin typeface="Times New Roman" panose="02020603050405020304" pitchFamily="18" charset="0"/>
                <a:cs typeface="Times New Roman" panose="02020603050405020304" pitchFamily="18" charset="0"/>
              </a:rPr>
              <a:t> or a series of traumatic events</a:t>
            </a:r>
            <a:r>
              <a:rPr lang="en-IN" sz="2800" dirty="0">
                <a:solidFill>
                  <a:schemeClr val="bg1"/>
                </a:solidFill>
                <a:latin typeface="Times New Roman" panose="02020603050405020304" pitchFamily="18" charset="0"/>
                <a:cs typeface="Times New Roman" panose="02020603050405020304" pitchFamily="18" charset="0"/>
              </a:rPr>
              <a:t>. </a:t>
            </a:r>
          </a:p>
          <a:p>
            <a:r>
              <a:rPr lang="en-IN" sz="2800" i="1" dirty="0">
                <a:solidFill>
                  <a:schemeClr val="bg1"/>
                </a:solidFill>
                <a:latin typeface="Times New Roman" panose="02020603050405020304" pitchFamily="18" charset="0"/>
                <a:cs typeface="Times New Roman" panose="02020603050405020304" pitchFamily="18" charset="0"/>
              </a:rPr>
              <a:t>Genetic: </a:t>
            </a:r>
            <a:r>
              <a:rPr lang="en-IN" sz="2800" b="1" dirty="0">
                <a:solidFill>
                  <a:schemeClr val="bg1"/>
                </a:solidFill>
                <a:latin typeface="Times New Roman" panose="02020603050405020304" pitchFamily="18" charset="0"/>
                <a:cs typeface="Times New Roman" panose="02020603050405020304" pitchFamily="18" charset="0"/>
              </a:rPr>
              <a:t>specific genotypes </a:t>
            </a:r>
            <a:r>
              <a:rPr lang="en-IN" sz="2800" dirty="0">
                <a:solidFill>
                  <a:schemeClr val="bg1"/>
                </a:solidFill>
                <a:latin typeface="Times New Roman" panose="02020603050405020304" pitchFamily="18" charset="0"/>
                <a:cs typeface="Times New Roman" panose="02020603050405020304" pitchFamily="18" charset="0"/>
              </a:rPr>
              <a:t>may increase or decrease the odds of an individual developing PTSD based on a traumatic experience.</a:t>
            </a:r>
          </a:p>
          <a:p>
            <a:r>
              <a:rPr lang="en-IN" sz="2800" i="1" dirty="0">
                <a:solidFill>
                  <a:schemeClr val="bg1"/>
                </a:solidFill>
                <a:latin typeface="Times New Roman" panose="02020603050405020304" pitchFamily="18" charset="0"/>
                <a:cs typeface="Times New Roman" panose="02020603050405020304" pitchFamily="18" charset="0"/>
              </a:rPr>
              <a:t>Environmental: </a:t>
            </a:r>
            <a:r>
              <a:rPr lang="en-IN" sz="2800" dirty="0">
                <a:solidFill>
                  <a:schemeClr val="bg1"/>
                </a:solidFill>
                <a:latin typeface="Times New Roman" panose="02020603050405020304" pitchFamily="18" charset="0"/>
                <a:cs typeface="Times New Roman" panose="02020603050405020304" pitchFamily="18" charset="0"/>
              </a:rPr>
              <a:t>Before the traumatic event occurs, environmental influences like low educational progress, poverty, childhood adversity, family history of mental illness, and more can increase an individual’s likelihood of developing PTSD. During and after the traumatic event, elements including the severity of the experience, additional adverse life events, subsequent exposure to reminders of the event, and the lack of strong social support can add to the development of PTSD</a:t>
            </a:r>
          </a:p>
        </p:txBody>
      </p:sp>
    </p:spTree>
    <p:extLst>
      <p:ext uri="{BB962C8B-B14F-4D97-AF65-F5344CB8AC3E}">
        <p14:creationId xmlns:p14="http://schemas.microsoft.com/office/powerpoint/2010/main" val="198370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DA5543-2532-479F-B26F-74F6D1032813}"/>
              </a:ext>
            </a:extLst>
          </p:cNvPr>
          <p:cNvSpPr>
            <a:spLocks noGrp="1"/>
          </p:cNvSpPr>
          <p:nvPr>
            <p:ph type="title"/>
          </p:nvPr>
        </p:nvSpPr>
        <p:spPr>
          <a:xfrm>
            <a:off x="677334" y="0"/>
            <a:ext cx="8596668" cy="1930400"/>
          </a:xfrm>
        </p:spPr>
        <p:txBody>
          <a:bodyPr>
            <a:normAutofit/>
          </a:bodyPr>
          <a:lstStyle/>
          <a:p>
            <a:r>
              <a:rPr lang="en-IN" sz="4000" dirty="0">
                <a:latin typeface="Times New Roman" panose="02020603050405020304" pitchFamily="18" charset="0"/>
                <a:cs typeface="Times New Roman" panose="02020603050405020304" pitchFamily="18" charset="0"/>
              </a:rPr>
              <a:t>(Contd.)</a:t>
            </a:r>
          </a:p>
        </p:txBody>
      </p:sp>
      <p:sp>
        <p:nvSpPr>
          <p:cNvPr id="3" name="Content Placeholder 2">
            <a:extLst>
              <a:ext uri="{FF2B5EF4-FFF2-40B4-BE49-F238E27FC236}">
                <a16:creationId xmlns="" xmlns:a16="http://schemas.microsoft.com/office/drawing/2014/main" id="{0A27E6A5-5F27-4A8B-9F5F-77BA824216FD}"/>
              </a:ext>
            </a:extLst>
          </p:cNvPr>
          <p:cNvSpPr>
            <a:spLocks noGrp="1"/>
          </p:cNvSpPr>
          <p:nvPr>
            <p:ph idx="1"/>
          </p:nvPr>
        </p:nvSpPr>
        <p:spPr>
          <a:xfrm>
            <a:off x="677334" y="815927"/>
            <a:ext cx="8596668" cy="6042074"/>
          </a:xfrm>
        </p:spPr>
        <p:txBody>
          <a:bodyPr>
            <a:normAutofit lnSpcReduction="10000"/>
          </a:bodyPr>
          <a:lstStyle/>
          <a:p>
            <a:pPr marL="0" indent="0">
              <a:buNone/>
            </a:pPr>
            <a:r>
              <a:rPr lang="en-IN" sz="2800" b="1" u="sng" dirty="0">
                <a:latin typeface="Times New Roman" panose="02020603050405020304" pitchFamily="18" charset="0"/>
                <a:cs typeface="Times New Roman" panose="02020603050405020304" pitchFamily="18" charset="0"/>
              </a:rPr>
              <a:t>Risk Factors of PTSD:</a:t>
            </a:r>
            <a:endParaRPr lang="en-IN" sz="2800" b="1" dirty="0">
              <a:latin typeface="Times New Roman" panose="02020603050405020304" pitchFamily="18" charset="0"/>
              <a:cs typeface="Times New Roman" panose="02020603050405020304" pitchFamily="18" charset="0"/>
            </a:endParaRPr>
          </a:p>
          <a:p>
            <a:pPr lvl="0"/>
            <a:r>
              <a:rPr lang="en-IN" sz="2800" dirty="0">
                <a:latin typeface="Times New Roman" panose="02020603050405020304" pitchFamily="18" charset="0"/>
                <a:cs typeface="Times New Roman" panose="02020603050405020304" pitchFamily="18" charset="0"/>
              </a:rPr>
              <a:t>Being female</a:t>
            </a:r>
          </a:p>
          <a:p>
            <a:pPr lvl="0"/>
            <a:r>
              <a:rPr lang="en-IN" sz="2800" dirty="0">
                <a:latin typeface="Times New Roman" panose="02020603050405020304" pitchFamily="18" charset="0"/>
                <a:cs typeface="Times New Roman" panose="02020603050405020304" pitchFamily="18" charset="0"/>
              </a:rPr>
              <a:t>Being younger at the time of the traumatic event(s)</a:t>
            </a:r>
          </a:p>
          <a:p>
            <a:pPr lvl="0"/>
            <a:r>
              <a:rPr lang="en-IN" sz="2800" dirty="0">
                <a:latin typeface="Times New Roman" panose="02020603050405020304" pitchFamily="18" charset="0"/>
                <a:cs typeface="Times New Roman" panose="02020603050405020304" pitchFamily="18" charset="0"/>
              </a:rPr>
              <a:t>Low socioeconomic status</a:t>
            </a:r>
          </a:p>
          <a:p>
            <a:pPr lvl="0"/>
            <a:r>
              <a:rPr lang="en-IN" sz="2800" dirty="0">
                <a:latin typeface="Times New Roman" panose="02020603050405020304" pitchFamily="18" charset="0"/>
                <a:cs typeface="Times New Roman" panose="02020603050405020304" pitchFamily="18" charset="0"/>
              </a:rPr>
              <a:t>Being a member of a minority racial or ethnic group</a:t>
            </a:r>
          </a:p>
          <a:p>
            <a:pPr lvl="0"/>
            <a:r>
              <a:rPr lang="en-IN" sz="2800" dirty="0">
                <a:latin typeface="Times New Roman" panose="02020603050405020304" pitchFamily="18" charset="0"/>
                <a:cs typeface="Times New Roman" panose="02020603050405020304" pitchFamily="18" charset="0"/>
              </a:rPr>
              <a:t>Experiencing interpersonal violence</a:t>
            </a:r>
          </a:p>
          <a:p>
            <a:pPr lvl="0"/>
            <a:r>
              <a:rPr lang="en-IN" sz="2800" dirty="0">
                <a:latin typeface="Times New Roman" panose="02020603050405020304" pitchFamily="18" charset="0"/>
                <a:cs typeface="Times New Roman" panose="02020603050405020304" pitchFamily="18" charset="0"/>
              </a:rPr>
              <a:t>Insufficient social support</a:t>
            </a:r>
          </a:p>
          <a:p>
            <a:pPr lvl="0"/>
            <a:r>
              <a:rPr lang="en-IN" sz="2800" dirty="0">
                <a:latin typeface="Times New Roman" panose="02020603050405020304" pitchFamily="18" charset="0"/>
                <a:cs typeface="Times New Roman" panose="02020603050405020304" pitchFamily="18" charset="0"/>
              </a:rPr>
              <a:t>Lower intelligence</a:t>
            </a:r>
          </a:p>
          <a:p>
            <a:pPr lvl="0"/>
            <a:r>
              <a:rPr lang="en-IN" sz="2800" dirty="0">
                <a:latin typeface="Times New Roman" panose="02020603050405020304" pitchFamily="18" charset="0"/>
                <a:cs typeface="Times New Roman" panose="02020603050405020304" pitchFamily="18" charset="0"/>
              </a:rPr>
              <a:t>Lower education level</a:t>
            </a:r>
          </a:p>
          <a:p>
            <a:pPr lvl="0"/>
            <a:r>
              <a:rPr lang="en-IN" sz="2800" dirty="0">
                <a:latin typeface="Times New Roman" panose="02020603050405020304" pitchFamily="18" charset="0"/>
                <a:cs typeface="Times New Roman" panose="02020603050405020304" pitchFamily="18" charset="0"/>
              </a:rPr>
              <a:t>Prior mental health issues</a:t>
            </a:r>
          </a:p>
          <a:p>
            <a:pPr lvl="0"/>
            <a:r>
              <a:rPr lang="en-IN" sz="2800" dirty="0">
                <a:latin typeface="Times New Roman" panose="02020603050405020304" pitchFamily="18" charset="0"/>
                <a:cs typeface="Times New Roman" panose="02020603050405020304" pitchFamily="18" charset="0"/>
              </a:rPr>
              <a:t>Poor coping skills</a:t>
            </a:r>
          </a:p>
          <a:p>
            <a:endParaRPr lang="en-IN" dirty="0"/>
          </a:p>
        </p:txBody>
      </p:sp>
    </p:spTree>
    <p:extLst>
      <p:ext uri="{BB962C8B-B14F-4D97-AF65-F5344CB8AC3E}">
        <p14:creationId xmlns:p14="http://schemas.microsoft.com/office/powerpoint/2010/main" val="2572501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2B1F0BA1-597F-4B67-A1A5-CCBF4D89F6C9}"/>
              </a:ext>
            </a:extLst>
          </p:cNvPr>
          <p:cNvPicPr/>
          <p:nvPr/>
        </p:nvPicPr>
        <p:blipFill>
          <a:blip r:embed="rId2">
            <a:extLst>
              <a:ext uri="{BEBA8EAE-BF5A-486C-A8C5-ECC9F3942E4B}">
                <a14:imgProps xmlns:a14="http://schemas.microsoft.com/office/drawing/2010/main">
                  <a14:imgLayer r:embed="rId3">
                    <a14:imgEffect>
                      <a14:sharpenSoften amount="-12000"/>
                    </a14:imgEffect>
                    <a14:imgEffect>
                      <a14:colorTemperature colorTemp="2572"/>
                    </a14:imgEffect>
                    <a14:imgEffect>
                      <a14:saturation sat="0"/>
                    </a14:imgEffect>
                    <a14:imgEffect>
                      <a14:brightnessContrast bright="-29000" contrast="-39000"/>
                    </a14:imgEffect>
                  </a14:imgLayer>
                </a14:imgProps>
              </a:ext>
              <a:ext uri="{28A0092B-C50C-407E-A947-70E740481C1C}">
                <a14:useLocalDpi xmlns:a14="http://schemas.microsoft.com/office/drawing/2010/main" val="0"/>
              </a:ext>
            </a:extLst>
          </a:blip>
          <a:srcRect/>
          <a:stretch>
            <a:fillRect/>
          </a:stretch>
        </p:blipFill>
        <p:spPr bwMode="auto">
          <a:xfrm>
            <a:off x="0" y="0"/>
            <a:ext cx="12295163" cy="7005711"/>
          </a:xfrm>
          <a:prstGeom prst="rect">
            <a:avLst/>
          </a:prstGeom>
          <a:noFill/>
          <a:ln>
            <a:noFill/>
          </a:ln>
        </p:spPr>
      </p:pic>
      <p:sp>
        <p:nvSpPr>
          <p:cNvPr id="2" name="Title 1">
            <a:extLst>
              <a:ext uri="{FF2B5EF4-FFF2-40B4-BE49-F238E27FC236}">
                <a16:creationId xmlns="" xmlns:a16="http://schemas.microsoft.com/office/drawing/2014/main" id="{5BD393A7-79E0-4F36-B131-DDF2236F32DF}"/>
              </a:ext>
            </a:extLst>
          </p:cNvPr>
          <p:cNvSpPr>
            <a:spLocks noGrp="1"/>
          </p:cNvSpPr>
          <p:nvPr>
            <p:ph type="title"/>
          </p:nvPr>
        </p:nvSpPr>
        <p:spPr>
          <a:xfrm>
            <a:off x="677334" y="0"/>
            <a:ext cx="8596668" cy="1930400"/>
          </a:xfrm>
        </p:spPr>
        <p:txBody>
          <a:bodyPr>
            <a:normAutofit/>
          </a:bodyPr>
          <a:lstStyle/>
          <a:p>
            <a:r>
              <a:rPr lang="en-IN" sz="4000" dirty="0">
                <a:latin typeface="Times New Roman" panose="02020603050405020304" pitchFamily="18" charset="0"/>
                <a:cs typeface="Times New Roman" panose="02020603050405020304" pitchFamily="18" charset="0"/>
              </a:rPr>
              <a:t>(Contd.)  SUICIDE ATTEMPTS</a:t>
            </a:r>
          </a:p>
        </p:txBody>
      </p:sp>
      <p:sp>
        <p:nvSpPr>
          <p:cNvPr id="3" name="Content Placeholder 2">
            <a:extLst>
              <a:ext uri="{FF2B5EF4-FFF2-40B4-BE49-F238E27FC236}">
                <a16:creationId xmlns="" xmlns:a16="http://schemas.microsoft.com/office/drawing/2014/main" id="{9E72FDAA-0E58-4814-91DC-FE766B2EFCBA}"/>
              </a:ext>
            </a:extLst>
          </p:cNvPr>
          <p:cNvSpPr>
            <a:spLocks noGrp="1"/>
          </p:cNvSpPr>
          <p:nvPr>
            <p:ph idx="1"/>
          </p:nvPr>
        </p:nvSpPr>
        <p:spPr>
          <a:xfrm>
            <a:off x="0" y="638630"/>
            <a:ext cx="12192000" cy="6367082"/>
          </a:xfrm>
        </p:spPr>
        <p:txBody>
          <a:bodyPr>
            <a:normAutofit/>
          </a:bodyPr>
          <a:lstStyle/>
          <a:p>
            <a:pPr lvl="0" fontAlgn="base"/>
            <a:r>
              <a:rPr lang="en-IN" sz="2800" b="1" dirty="0">
                <a:solidFill>
                  <a:schemeClr val="bg1"/>
                </a:solidFill>
                <a:latin typeface="Times New Roman" panose="02020603050405020304" pitchFamily="18" charset="0"/>
                <a:cs typeface="Times New Roman" panose="02020603050405020304" pitchFamily="18" charset="0"/>
              </a:rPr>
              <a:t>Suicide attempts.</a:t>
            </a:r>
            <a:r>
              <a:rPr lang="en-IN" sz="2800" dirty="0">
                <a:solidFill>
                  <a:schemeClr val="bg1"/>
                </a:solidFill>
                <a:latin typeface="Times New Roman" panose="02020603050405020304" pitchFamily="18" charset="0"/>
                <a:cs typeface="Times New Roman" panose="02020603050405020304" pitchFamily="18" charset="0"/>
              </a:rPr>
              <a:t> Men die from suicide at four times the rate that women do, but women attempt suicide two or three times more often than men. Studies of suicide and deliberate self‑harm have revealed a universally common trend of more female attempters and more male completers of suicide.</a:t>
            </a:r>
          </a:p>
          <a:p>
            <a:pPr lvl="0" fontAlgn="base"/>
            <a:r>
              <a:rPr lang="en-IN" sz="2800" dirty="0">
                <a:solidFill>
                  <a:schemeClr val="bg1"/>
                </a:solidFill>
                <a:latin typeface="Times New Roman" panose="02020603050405020304" pitchFamily="18" charset="0"/>
                <a:cs typeface="Times New Roman" panose="02020603050405020304" pitchFamily="18" charset="0"/>
              </a:rPr>
              <a:t>Girls from nuclear families and women married at a very young age are at a higher risk for attempted suicide and self‑harm. </a:t>
            </a:r>
          </a:p>
          <a:p>
            <a:pPr lvl="0" fontAlgn="base"/>
            <a:r>
              <a:rPr lang="en-IN" sz="2800" dirty="0">
                <a:solidFill>
                  <a:schemeClr val="bg1"/>
                </a:solidFill>
                <a:latin typeface="Times New Roman" panose="02020603050405020304" pitchFamily="18" charset="0"/>
                <a:cs typeface="Times New Roman" panose="02020603050405020304" pitchFamily="18" charset="0"/>
              </a:rPr>
              <a:t>Both men and women between the age 18 and 29 while in the age group 10–17, female &gt; male. </a:t>
            </a:r>
          </a:p>
          <a:p>
            <a:pPr lvl="0" fontAlgn="base"/>
            <a:r>
              <a:rPr lang="en-IN" sz="2800" dirty="0">
                <a:solidFill>
                  <a:schemeClr val="bg1"/>
                </a:solidFill>
                <a:latin typeface="Times New Roman" panose="02020603050405020304" pitchFamily="18" charset="0"/>
                <a:cs typeface="Times New Roman" panose="02020603050405020304" pitchFamily="18" charset="0"/>
              </a:rPr>
              <a:t>As a response to failures in life, difficulties in interpersonal relationships, and dowry‑related harassment. </a:t>
            </a:r>
          </a:p>
          <a:p>
            <a:pPr lvl="0" fontAlgn="base"/>
            <a:r>
              <a:rPr lang="en-IN" sz="2800" b="1" dirty="0">
                <a:solidFill>
                  <a:schemeClr val="bg1"/>
                </a:solidFill>
                <a:latin typeface="Times New Roman" panose="02020603050405020304" pitchFamily="18" charset="0"/>
                <a:cs typeface="Times New Roman" panose="02020603050405020304" pitchFamily="18" charset="0"/>
              </a:rPr>
              <a:t>Causes</a:t>
            </a:r>
            <a:r>
              <a:rPr lang="en-IN" sz="2800" dirty="0">
                <a:solidFill>
                  <a:schemeClr val="bg1"/>
                </a:solidFill>
                <a:latin typeface="Times New Roman" panose="02020603050405020304" pitchFamily="18" charset="0"/>
                <a:cs typeface="Times New Roman" panose="02020603050405020304" pitchFamily="18" charset="0"/>
              </a:rPr>
              <a:t> - disturbed interpersonal relationships followed by psychiatric disorders and physical illnesses. Spousal violence has been found to be specifically associated as an independent risk factor for attempted suicide in women.</a:t>
            </a:r>
          </a:p>
          <a:p>
            <a:endParaRPr lang="en-IN" dirty="0"/>
          </a:p>
        </p:txBody>
      </p:sp>
    </p:spTree>
    <p:extLst>
      <p:ext uri="{BB962C8B-B14F-4D97-AF65-F5344CB8AC3E}">
        <p14:creationId xmlns:p14="http://schemas.microsoft.com/office/powerpoint/2010/main" val="134826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eating disorders in women">
            <a:extLst>
              <a:ext uri="{FF2B5EF4-FFF2-40B4-BE49-F238E27FC236}">
                <a16:creationId xmlns="" xmlns:a16="http://schemas.microsoft.com/office/drawing/2014/main" id="{958AE388-BA72-4975-B088-A3EB3683A684}"/>
              </a:ext>
            </a:extLst>
          </p:cNvPr>
          <p:cNvPicPr/>
          <p:nvPr/>
        </p:nvPicPr>
        <p:blipFill>
          <a:blip r:embed="rId2">
            <a:extLst>
              <a:ext uri="{BEBA8EAE-BF5A-486C-A8C5-ECC9F3942E4B}">
                <a14:imgProps xmlns:a14="http://schemas.microsoft.com/office/drawing/2010/main">
                  <a14:imgLayer r:embed="rId3">
                    <a14:imgEffect>
                      <a14:sharpenSoften amount="-27000"/>
                    </a14:imgEffect>
                    <a14:imgEffect>
                      <a14:brightnessContrast bright="-39000" contrast="-4000"/>
                    </a14:imgEffect>
                  </a14:imgLayer>
                </a14:imgProps>
              </a:ext>
              <a:ext uri="{28A0092B-C50C-407E-A947-70E740481C1C}">
                <a14:useLocalDpi xmlns:a14="http://schemas.microsoft.com/office/drawing/2010/main" val="0"/>
              </a:ext>
            </a:extLst>
          </a:blip>
          <a:srcRect/>
          <a:stretch>
            <a:fillRect/>
          </a:stretch>
        </p:blipFill>
        <p:spPr bwMode="auto">
          <a:xfrm>
            <a:off x="-145144" y="0"/>
            <a:ext cx="12337144" cy="6858001"/>
          </a:xfrm>
          <a:prstGeom prst="rect">
            <a:avLst/>
          </a:prstGeom>
          <a:noFill/>
          <a:ln>
            <a:noFill/>
          </a:ln>
        </p:spPr>
      </p:pic>
      <p:sp>
        <p:nvSpPr>
          <p:cNvPr id="2" name="Title 1">
            <a:extLst>
              <a:ext uri="{FF2B5EF4-FFF2-40B4-BE49-F238E27FC236}">
                <a16:creationId xmlns="" xmlns:a16="http://schemas.microsoft.com/office/drawing/2014/main" id="{43D6AE21-7920-490F-8051-0A98A3C36DC9}"/>
              </a:ext>
            </a:extLst>
          </p:cNvPr>
          <p:cNvSpPr>
            <a:spLocks noGrp="1"/>
          </p:cNvSpPr>
          <p:nvPr>
            <p:ph type="title"/>
          </p:nvPr>
        </p:nvSpPr>
        <p:spPr>
          <a:xfrm>
            <a:off x="225083" y="0"/>
            <a:ext cx="9048919" cy="1930400"/>
          </a:xfrm>
        </p:spPr>
        <p:txBody>
          <a:bodyPr>
            <a:normAutofit/>
          </a:bodyPr>
          <a:lstStyle/>
          <a:p>
            <a:r>
              <a:rPr lang="en-IN" sz="4000" dirty="0">
                <a:latin typeface="Times New Roman" panose="02020603050405020304" pitchFamily="18" charset="0"/>
                <a:cs typeface="Times New Roman" panose="02020603050405020304" pitchFamily="18" charset="0"/>
              </a:rPr>
              <a:t>(Contd.) Eating Disorders</a:t>
            </a:r>
          </a:p>
        </p:txBody>
      </p:sp>
      <p:sp>
        <p:nvSpPr>
          <p:cNvPr id="3" name="Content Placeholder 2">
            <a:extLst>
              <a:ext uri="{FF2B5EF4-FFF2-40B4-BE49-F238E27FC236}">
                <a16:creationId xmlns="" xmlns:a16="http://schemas.microsoft.com/office/drawing/2014/main" id="{3E47E515-D7D7-41E9-A6D2-39E3F7B31846}"/>
              </a:ext>
            </a:extLst>
          </p:cNvPr>
          <p:cNvSpPr>
            <a:spLocks noGrp="1"/>
          </p:cNvSpPr>
          <p:nvPr>
            <p:ph idx="1"/>
          </p:nvPr>
        </p:nvSpPr>
        <p:spPr>
          <a:xfrm>
            <a:off x="1" y="886265"/>
            <a:ext cx="11966916" cy="5971735"/>
          </a:xfrm>
        </p:spPr>
        <p:txBody>
          <a:bodyPr>
            <a:normAutofit/>
          </a:bodyPr>
          <a:lstStyle/>
          <a:p>
            <a:pPr lvl="0"/>
            <a:r>
              <a:rPr lang="en-IN" sz="3200" b="1" dirty="0">
                <a:solidFill>
                  <a:schemeClr val="bg1"/>
                </a:solidFill>
                <a:latin typeface="Times New Roman" panose="02020603050405020304" pitchFamily="18" charset="0"/>
                <a:cs typeface="Times New Roman" panose="02020603050405020304" pitchFamily="18" charset="0"/>
                <a:hlinkClick r:id="rId4">
                  <a:extLst>
                    <a:ext uri="{A12FA001-AC4F-418D-AE19-62706E023703}">
                      <ahyp:hlinkClr xmlns="" xmlns:ahyp="http://schemas.microsoft.com/office/drawing/2018/hyperlinkcolor" val="tx"/>
                    </a:ext>
                  </a:extLst>
                </a:hlinkClick>
              </a:rPr>
              <a:t>Eating disorders</a:t>
            </a:r>
            <a:r>
              <a:rPr lang="en-IN" sz="3200" b="1" dirty="0">
                <a:solidFill>
                  <a:schemeClr val="bg1"/>
                </a:solidFill>
                <a:latin typeface="Times New Roman" panose="02020603050405020304" pitchFamily="18" charset="0"/>
                <a:cs typeface="Times New Roman" panose="02020603050405020304" pitchFamily="18" charset="0"/>
              </a:rPr>
              <a:t>.</a:t>
            </a:r>
            <a:r>
              <a:rPr lang="en-IN" sz="3200" dirty="0">
                <a:solidFill>
                  <a:schemeClr val="bg1"/>
                </a:solidFill>
                <a:latin typeface="Times New Roman" panose="02020603050405020304" pitchFamily="18" charset="0"/>
                <a:cs typeface="Times New Roman" panose="02020603050405020304" pitchFamily="18" charset="0"/>
              </a:rPr>
              <a:t> Women account for at least 85 percent of all anorexia and bulimia cases and 65 percent of binge-eating disorder cases. Most people who develop eating disorders an estimated 90% are females. Typically associated with adolescents and young women, eating disorders also affect middle-aged or elderly women — although, until fairly recently, not much was known about prevalence in this older age group.</a:t>
            </a:r>
          </a:p>
          <a:p>
            <a:r>
              <a:rPr lang="en-IN" sz="3200" dirty="0">
                <a:solidFill>
                  <a:schemeClr val="bg1"/>
                </a:solidFill>
                <a:latin typeface="Times New Roman" panose="02020603050405020304" pitchFamily="18" charset="0"/>
                <a:cs typeface="Times New Roman" panose="02020603050405020304" pitchFamily="18" charset="0"/>
              </a:rPr>
              <a:t>Secrecy and shame are part of the disorder, and women may not seek help. This is particularly true if they fear being forced to gain unwanted weight or stigmatized as an older woman with a "teenager's disease."</a:t>
            </a:r>
          </a:p>
          <a:p>
            <a:endParaRPr lang="en-IN" sz="3200" dirty="0"/>
          </a:p>
        </p:txBody>
      </p:sp>
    </p:spTree>
    <p:extLst>
      <p:ext uri="{BB962C8B-B14F-4D97-AF65-F5344CB8AC3E}">
        <p14:creationId xmlns:p14="http://schemas.microsoft.com/office/powerpoint/2010/main" val="354791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B5B2BD-66C9-4E1A-8B7E-6767C4D3F0C8}"/>
              </a:ext>
            </a:extLst>
          </p:cNvPr>
          <p:cNvSpPr>
            <a:spLocks noGrp="1"/>
          </p:cNvSpPr>
          <p:nvPr>
            <p:ph type="title"/>
          </p:nvPr>
        </p:nvSpPr>
        <p:spPr>
          <a:xfrm>
            <a:off x="677334" y="211015"/>
            <a:ext cx="8596668" cy="1719385"/>
          </a:xfrm>
        </p:spPr>
        <p:txBody>
          <a:bodyPr>
            <a:normAutofit/>
          </a:bodyPr>
          <a:lstStyle/>
          <a:p>
            <a:r>
              <a:rPr lang="en-IN" sz="4000" b="1" dirty="0">
                <a:latin typeface="Times New Roman" panose="02020603050405020304" pitchFamily="18" charset="0"/>
                <a:cs typeface="Times New Roman" panose="02020603050405020304" pitchFamily="18" charset="0"/>
              </a:rPr>
              <a:t>INTRODUCTION</a:t>
            </a:r>
            <a:r>
              <a:rPr lang="en-IN" sz="4000" dirty="0">
                <a:latin typeface="Times New Roman" panose="02020603050405020304" pitchFamily="18" charset="0"/>
                <a:cs typeface="Times New Roman" panose="02020603050405020304" pitchFamily="18" charset="0"/>
              </a:rPr>
              <a:t/>
            </a:r>
            <a:br>
              <a:rPr lang="en-IN" sz="4000" dirty="0">
                <a:latin typeface="Times New Roman" panose="02020603050405020304" pitchFamily="18" charset="0"/>
                <a:cs typeface="Times New Roman" panose="02020603050405020304" pitchFamily="18" charset="0"/>
              </a:rPr>
            </a:br>
            <a:endParaRPr lang="en-IN"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2D00606D-7222-44D7-B1C8-6BBB267133E8}"/>
              </a:ext>
            </a:extLst>
          </p:cNvPr>
          <p:cNvSpPr>
            <a:spLocks noGrp="1"/>
          </p:cNvSpPr>
          <p:nvPr>
            <p:ph idx="1"/>
          </p:nvPr>
        </p:nvSpPr>
        <p:spPr>
          <a:xfrm>
            <a:off x="98474" y="829994"/>
            <a:ext cx="10016198" cy="6028005"/>
          </a:xfrm>
        </p:spPr>
        <p:txBody>
          <a:bodyPr>
            <a:normAutofit/>
          </a:bodyPr>
          <a:lstStyle/>
          <a:p>
            <a:r>
              <a:rPr lang="en-IN" sz="2800" b="1" dirty="0">
                <a:solidFill>
                  <a:schemeClr val="tx1"/>
                </a:solidFill>
                <a:latin typeface="Times New Roman" panose="02020603050405020304" pitchFamily="18" charset="0"/>
                <a:cs typeface="Times New Roman" panose="02020603050405020304" pitchFamily="18" charset="0"/>
              </a:rPr>
              <a:t>Women's health</a:t>
            </a:r>
            <a:r>
              <a:rPr lang="en-IN" sz="2800" dirty="0">
                <a:solidFill>
                  <a:schemeClr val="tx1"/>
                </a:solidFill>
                <a:latin typeface="Times New Roman" panose="02020603050405020304" pitchFamily="18" charset="0"/>
                <a:cs typeface="Times New Roman" panose="02020603050405020304" pitchFamily="18" charset="0"/>
              </a:rPr>
              <a:t> refers to the health of women, which differs from that of men in many unique ways. Women's health is an example of </a:t>
            </a:r>
            <a:r>
              <a:rPr lang="en-IN" sz="2800" dirty="0">
                <a:solidFill>
                  <a:schemeClr val="tx1"/>
                </a:solidFill>
                <a:latin typeface="Times New Roman" panose="02020603050405020304" pitchFamily="18" charset="0"/>
                <a:cs typeface="Times New Roman" panose="02020603050405020304" pitchFamily="18" charset="0"/>
                <a:hlinkClick r:id="rId2">
                  <a:extLst>
                    <a:ext uri="{A12FA001-AC4F-418D-AE19-62706E023703}">
                      <ahyp:hlinkClr xmlns="" xmlns:ahyp="http://schemas.microsoft.com/office/drawing/2018/hyperlinkcolor" val="tx"/>
                    </a:ext>
                  </a:extLst>
                </a:hlinkClick>
              </a:rPr>
              <a:t>population health</a:t>
            </a:r>
            <a:r>
              <a:rPr lang="en-IN" sz="2800" dirty="0">
                <a:solidFill>
                  <a:schemeClr val="tx1"/>
                </a:solidFill>
                <a:latin typeface="Times New Roman" panose="02020603050405020304" pitchFamily="18" charset="0"/>
                <a:cs typeface="Times New Roman" panose="02020603050405020304" pitchFamily="18" charset="0"/>
              </a:rPr>
              <a:t>, where health is defined by the </a:t>
            </a:r>
            <a:r>
              <a:rPr lang="en-IN" sz="2800" dirty="0">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 xmlns:ahyp="http://schemas.microsoft.com/office/drawing/2018/hyperlinkcolor" val="tx"/>
                    </a:ext>
                  </a:extLst>
                </a:hlinkClick>
              </a:rPr>
              <a:t>World Health Organization</a:t>
            </a:r>
            <a:r>
              <a:rPr lang="en-IN" sz="2800" dirty="0">
                <a:solidFill>
                  <a:schemeClr val="tx1"/>
                </a:solidFill>
                <a:latin typeface="Times New Roman" panose="02020603050405020304" pitchFamily="18" charset="0"/>
                <a:cs typeface="Times New Roman" panose="02020603050405020304" pitchFamily="18" charset="0"/>
              </a:rPr>
              <a:t> as "a state of complete physical, mental and social well-being and not merely the absence of disease or infirmity". Often treated as simply women's </a:t>
            </a:r>
            <a:r>
              <a:rPr lang="en-IN" sz="2800" dirty="0">
                <a:solidFill>
                  <a:schemeClr val="tx1"/>
                </a:solidFill>
                <a:latin typeface="Times New Roman" panose="02020603050405020304" pitchFamily="18" charset="0"/>
                <a:cs typeface="Times New Roman" panose="02020603050405020304" pitchFamily="18" charset="0"/>
                <a:hlinkClick r:id="rId4">
                  <a:extLst>
                    <a:ext uri="{A12FA001-AC4F-418D-AE19-62706E023703}">
                      <ahyp:hlinkClr xmlns="" xmlns:ahyp="http://schemas.microsoft.com/office/drawing/2018/hyperlinkcolor" val="tx"/>
                    </a:ext>
                  </a:extLst>
                </a:hlinkClick>
              </a:rPr>
              <a:t>reproductive health</a:t>
            </a:r>
            <a:r>
              <a:rPr lang="en-IN" sz="2800" dirty="0">
                <a:solidFill>
                  <a:schemeClr val="tx1"/>
                </a:solidFill>
                <a:latin typeface="Times New Roman" panose="02020603050405020304" pitchFamily="18" charset="0"/>
                <a:cs typeface="Times New Roman" panose="02020603050405020304" pitchFamily="18" charset="0"/>
              </a:rPr>
              <a:t>, many groups argue for a broader definition pertaining to </a:t>
            </a:r>
            <a:r>
              <a:rPr lang="en-IN" sz="2800" dirty="0">
                <a:latin typeface="Times New Roman" panose="02020603050405020304" pitchFamily="18" charset="0"/>
                <a:cs typeface="Times New Roman" panose="02020603050405020304" pitchFamily="18" charset="0"/>
              </a:rPr>
              <a:t>the overall health of women, better expressed as "The health of women".</a:t>
            </a:r>
          </a:p>
          <a:p>
            <a:r>
              <a:rPr lang="en-IN" sz="2800" dirty="0">
                <a:latin typeface="Times New Roman" panose="02020603050405020304" pitchFamily="18" charset="0"/>
                <a:cs typeface="Times New Roman" panose="02020603050405020304" pitchFamily="18" charset="0"/>
              </a:rPr>
              <a:t>Women and men are different not only in their obvious physical attributes, but also in their psychological makeup. Women and men differ in the way they communicate, deal in relationships, express their feelings, and react to stress.	</a:t>
            </a:r>
          </a:p>
          <a:p>
            <a:endParaRPr lang="en-IN" sz="2800" dirty="0"/>
          </a:p>
        </p:txBody>
      </p:sp>
    </p:spTree>
    <p:extLst>
      <p:ext uri="{BB962C8B-B14F-4D97-AF65-F5344CB8AC3E}">
        <p14:creationId xmlns:p14="http://schemas.microsoft.com/office/powerpoint/2010/main" val="30947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pms">
            <a:extLst>
              <a:ext uri="{FF2B5EF4-FFF2-40B4-BE49-F238E27FC236}">
                <a16:creationId xmlns="" xmlns:a16="http://schemas.microsoft.com/office/drawing/2014/main" id="{95E0598B-7F95-4007-B1C4-66E00611EF1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6000"/>
                    </a14:imgEffect>
                    <a14:imgEffect>
                      <a14:brightnessContrast bright="-57000"/>
                    </a14:imgEffect>
                  </a14:imgLayer>
                </a14:imgProps>
              </a:ext>
              <a:ext uri="{28A0092B-C50C-407E-A947-70E740481C1C}">
                <a14:useLocalDpi xmlns:a14="http://schemas.microsoft.com/office/drawing/2010/main" val="0"/>
              </a:ext>
            </a:extLst>
          </a:blip>
          <a:srcRect/>
          <a:stretch>
            <a:fillRect/>
          </a:stretch>
        </p:blipFill>
        <p:spPr bwMode="auto">
          <a:xfrm>
            <a:off x="-203200" y="-664029"/>
            <a:ext cx="12685486" cy="77424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C83762CC-94B3-4C20-A183-5908F576D442}"/>
              </a:ext>
            </a:extLst>
          </p:cNvPr>
          <p:cNvSpPr>
            <a:spLocks noGrp="1"/>
          </p:cNvSpPr>
          <p:nvPr>
            <p:ph type="title"/>
          </p:nvPr>
        </p:nvSpPr>
        <p:spPr>
          <a:xfrm>
            <a:off x="-188689" y="145143"/>
            <a:ext cx="12482287" cy="2481942"/>
          </a:xfrm>
        </p:spPr>
        <p:txBody>
          <a:bodyPr>
            <a:noAutofit/>
          </a:bodyPr>
          <a:lstStyle/>
          <a:p>
            <a:pPr algn="ctr"/>
            <a:r>
              <a:rPr lang="en-IN" sz="4000" b="1" dirty="0">
                <a:latin typeface="Times New Roman" panose="02020603050405020304" pitchFamily="18" charset="0"/>
                <a:cs typeface="Times New Roman" panose="02020603050405020304" pitchFamily="18" charset="0"/>
              </a:rPr>
              <a:t>MENTAL HEALTH PROBLEMS RELATED TO REPRODUCTIVE PHASES : MENSTRUATION AND PREGNANCY</a:t>
            </a:r>
            <a:endParaRPr lang="en-IN"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138051D9-3ECB-4218-A9CE-2C5356077AB4}"/>
              </a:ext>
            </a:extLst>
          </p:cNvPr>
          <p:cNvSpPr>
            <a:spLocks noGrp="1"/>
          </p:cNvSpPr>
          <p:nvPr>
            <p:ph idx="1"/>
          </p:nvPr>
        </p:nvSpPr>
        <p:spPr>
          <a:xfrm>
            <a:off x="-87089" y="2002970"/>
            <a:ext cx="12279089" cy="4855029"/>
          </a:xfrm>
        </p:spPr>
        <p:txBody>
          <a:bodyPr>
            <a:normAutofit/>
          </a:bodyPr>
          <a:lstStyle/>
          <a:p>
            <a:pPr fontAlgn="base"/>
            <a:r>
              <a:rPr lang="en-IN" sz="3200" u="sng" dirty="0">
                <a:solidFill>
                  <a:schemeClr val="bg1"/>
                </a:solidFill>
              </a:rPr>
              <a:t>Mood and </a:t>
            </a:r>
            <a:r>
              <a:rPr lang="en-IN" sz="3200" u="sng" dirty="0" err="1">
                <a:solidFill>
                  <a:schemeClr val="bg1"/>
                </a:solidFill>
              </a:rPr>
              <a:t>behavioral</a:t>
            </a:r>
            <a:r>
              <a:rPr lang="en-IN" sz="3200" u="sng" dirty="0">
                <a:solidFill>
                  <a:schemeClr val="bg1"/>
                </a:solidFill>
              </a:rPr>
              <a:t> changes </a:t>
            </a:r>
            <a:r>
              <a:rPr lang="en-IN" sz="3200" dirty="0">
                <a:solidFill>
                  <a:schemeClr val="bg1"/>
                </a:solidFill>
              </a:rPr>
              <a:t>have been observed to be associated with menstrual cycle since ancient times. </a:t>
            </a:r>
          </a:p>
          <a:p>
            <a:pPr fontAlgn="base"/>
            <a:r>
              <a:rPr lang="en-IN" sz="3200" dirty="0">
                <a:solidFill>
                  <a:schemeClr val="bg1"/>
                </a:solidFill>
              </a:rPr>
              <a:t>The symptoms such as irritability, restlessness, anxiety, tension,  migraine, sleep disturbances, sadness, dysphoria, and the lack of concentration occur more frequently during the premenstrual and menstrual phase.</a:t>
            </a:r>
          </a:p>
          <a:p>
            <a:pPr fontAlgn="base"/>
            <a:r>
              <a:rPr lang="en-IN" sz="3200" dirty="0">
                <a:solidFill>
                  <a:schemeClr val="bg1"/>
                </a:solidFill>
              </a:rPr>
              <a:t> A premenstrual dysphoric disorder consisting of extremely distressing emotional and </a:t>
            </a:r>
            <a:r>
              <a:rPr lang="en-IN" sz="3200" dirty="0" err="1">
                <a:solidFill>
                  <a:schemeClr val="bg1"/>
                </a:solidFill>
              </a:rPr>
              <a:t>behavioral</a:t>
            </a:r>
            <a:r>
              <a:rPr lang="en-IN" sz="3200" dirty="0">
                <a:solidFill>
                  <a:schemeClr val="bg1"/>
                </a:solidFill>
              </a:rPr>
              <a:t> symptoms is closely linked to the  luteal phase of the menstrual cycle. </a:t>
            </a:r>
          </a:p>
          <a:p>
            <a:endParaRPr lang="en-IN" dirty="0"/>
          </a:p>
        </p:txBody>
      </p:sp>
    </p:spTree>
    <p:extLst>
      <p:ext uri="{BB962C8B-B14F-4D97-AF65-F5344CB8AC3E}">
        <p14:creationId xmlns:p14="http://schemas.microsoft.com/office/powerpoint/2010/main" val="119389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ACABFD1D-2330-4FD6-A28C-183800115E7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54000" contrast="-5000"/>
                    </a14:imgEffect>
                  </a14:imgLayer>
                </a14:imgProps>
              </a:ext>
            </a:extLst>
          </a:blip>
          <a:stretch>
            <a:fillRect/>
          </a:stretch>
        </p:blipFill>
        <p:spPr>
          <a:xfrm>
            <a:off x="0" y="-597141"/>
            <a:ext cx="12380686" cy="8052282"/>
          </a:xfrm>
          <a:prstGeom prst="rect">
            <a:avLst/>
          </a:prstGeom>
        </p:spPr>
      </p:pic>
      <p:sp>
        <p:nvSpPr>
          <p:cNvPr id="2" name="Title 1">
            <a:extLst>
              <a:ext uri="{FF2B5EF4-FFF2-40B4-BE49-F238E27FC236}">
                <a16:creationId xmlns="" xmlns:a16="http://schemas.microsoft.com/office/drawing/2014/main" id="{EE022087-4972-4541-B7DC-3F25BADEDA4E}"/>
              </a:ext>
            </a:extLst>
          </p:cNvPr>
          <p:cNvSpPr>
            <a:spLocks noGrp="1"/>
          </p:cNvSpPr>
          <p:nvPr>
            <p:ph type="title"/>
          </p:nvPr>
        </p:nvSpPr>
        <p:spPr>
          <a:xfrm>
            <a:off x="677334" y="0"/>
            <a:ext cx="8596668" cy="1930400"/>
          </a:xfrm>
        </p:spPr>
        <p:txBody>
          <a:bodyPr/>
          <a:lstStyle/>
          <a:p>
            <a:r>
              <a:rPr lang="en-IN" dirty="0"/>
              <a:t>(Contd.)</a:t>
            </a:r>
          </a:p>
        </p:txBody>
      </p:sp>
      <p:sp>
        <p:nvSpPr>
          <p:cNvPr id="3" name="Content Placeholder 2">
            <a:extLst>
              <a:ext uri="{FF2B5EF4-FFF2-40B4-BE49-F238E27FC236}">
                <a16:creationId xmlns="" xmlns:a16="http://schemas.microsoft.com/office/drawing/2014/main" id="{DE6C95B1-80DB-4633-9FF2-D263275461BE}"/>
              </a:ext>
            </a:extLst>
          </p:cNvPr>
          <p:cNvSpPr>
            <a:spLocks noGrp="1"/>
          </p:cNvSpPr>
          <p:nvPr>
            <p:ph idx="1"/>
          </p:nvPr>
        </p:nvSpPr>
        <p:spPr>
          <a:xfrm>
            <a:off x="0" y="1030514"/>
            <a:ext cx="12192000" cy="5827485"/>
          </a:xfrm>
        </p:spPr>
        <p:txBody>
          <a:bodyPr>
            <a:normAutofit/>
          </a:bodyPr>
          <a:lstStyle/>
          <a:p>
            <a:pPr fontAlgn="base"/>
            <a:r>
              <a:rPr lang="en-IN" sz="3200" u="sng" dirty="0">
                <a:solidFill>
                  <a:schemeClr val="bg1"/>
                </a:solidFill>
                <a:latin typeface="Times New Roman" panose="02020603050405020304" pitchFamily="18" charset="0"/>
                <a:cs typeface="Times New Roman" panose="02020603050405020304" pitchFamily="18" charset="0"/>
              </a:rPr>
              <a:t>Mental disturbances </a:t>
            </a:r>
            <a:r>
              <a:rPr lang="en-IN" sz="3200" dirty="0">
                <a:solidFill>
                  <a:schemeClr val="bg1"/>
                </a:solidFill>
                <a:latin typeface="Times New Roman" panose="02020603050405020304" pitchFamily="18" charset="0"/>
                <a:cs typeface="Times New Roman" panose="02020603050405020304" pitchFamily="18" charset="0"/>
              </a:rPr>
              <a:t>frequently occur during late pregnancy and in the postpartum period. </a:t>
            </a:r>
          </a:p>
          <a:p>
            <a:pPr fontAlgn="base"/>
            <a:r>
              <a:rPr lang="en-IN" sz="3200" dirty="0">
                <a:solidFill>
                  <a:schemeClr val="bg1"/>
                </a:solidFill>
                <a:latin typeface="Times New Roman" panose="02020603050405020304" pitchFamily="18" charset="0"/>
                <a:cs typeface="Times New Roman" panose="02020603050405020304" pitchFamily="18" charset="0"/>
              </a:rPr>
              <a:t>Postpartum blues is the most common and least severe postpartum illness affecting between 50% and 80% of </a:t>
            </a:r>
            <a:r>
              <a:rPr lang="en-IN" sz="3200" dirty="0" err="1">
                <a:solidFill>
                  <a:schemeClr val="bg1"/>
                </a:solidFill>
                <a:latin typeface="Times New Roman" panose="02020603050405020304" pitchFamily="18" charset="0"/>
                <a:cs typeface="Times New Roman" panose="02020603050405020304" pitchFamily="18" charset="0"/>
              </a:rPr>
              <a:t>primi</a:t>
            </a:r>
            <a:r>
              <a:rPr lang="en-IN" sz="3200" dirty="0">
                <a:solidFill>
                  <a:schemeClr val="bg1"/>
                </a:solidFill>
                <a:latin typeface="Times New Roman" panose="02020603050405020304" pitchFamily="18" charset="0"/>
                <a:cs typeface="Times New Roman" panose="02020603050405020304" pitchFamily="18" charset="0"/>
              </a:rPr>
              <a:t> mothers, whereas postpartum depression constitutes a major depressive episode with an onset within 6 weeks  postpartum in a majority of cases. </a:t>
            </a:r>
          </a:p>
          <a:p>
            <a:pPr fontAlgn="base"/>
            <a:r>
              <a:rPr lang="en-IN" sz="3200" dirty="0">
                <a:solidFill>
                  <a:schemeClr val="bg1"/>
                </a:solidFill>
                <a:latin typeface="Times New Roman" panose="02020603050405020304" pitchFamily="18" charset="0"/>
                <a:cs typeface="Times New Roman" panose="02020603050405020304" pitchFamily="18" charset="0"/>
              </a:rPr>
              <a:t>In India, depression occurs as frequently during late pregnancy and after delivery as in developed countries, but there are cultural differences in risk factors. The risk is highest among the most socially and economically disadvantaged women</a:t>
            </a:r>
            <a:r>
              <a:rPr lang="en-IN" sz="3200" dirty="0">
                <a:latin typeface="Times New Roman" panose="02020603050405020304" pitchFamily="18" charset="0"/>
                <a:cs typeface="Times New Roman" panose="02020603050405020304" pitchFamily="18" charset="0"/>
              </a:rPr>
              <a:t>. </a:t>
            </a:r>
          </a:p>
          <a:p>
            <a:endParaRPr lang="en-IN" dirty="0"/>
          </a:p>
        </p:txBody>
      </p:sp>
    </p:spTree>
    <p:extLst>
      <p:ext uri="{BB962C8B-B14F-4D97-AF65-F5344CB8AC3E}">
        <p14:creationId xmlns:p14="http://schemas.microsoft.com/office/powerpoint/2010/main" val="195297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12EA90-0237-40F9-B3A5-4B724AA0827D}"/>
              </a:ext>
            </a:extLst>
          </p:cNvPr>
          <p:cNvSpPr>
            <a:spLocks noGrp="1"/>
          </p:cNvSpPr>
          <p:nvPr>
            <p:ph type="title"/>
          </p:nvPr>
        </p:nvSpPr>
        <p:spPr>
          <a:xfrm>
            <a:off x="677334" y="0"/>
            <a:ext cx="8596668" cy="1533378"/>
          </a:xfrm>
        </p:spPr>
        <p:txBody>
          <a:bodyPr/>
          <a:lstStyle/>
          <a:p>
            <a:r>
              <a:rPr lang="en-IN" dirty="0"/>
              <a:t>(Contd.)</a:t>
            </a:r>
          </a:p>
        </p:txBody>
      </p:sp>
      <p:sp>
        <p:nvSpPr>
          <p:cNvPr id="3" name="Content Placeholder 2">
            <a:extLst>
              <a:ext uri="{FF2B5EF4-FFF2-40B4-BE49-F238E27FC236}">
                <a16:creationId xmlns="" xmlns:a16="http://schemas.microsoft.com/office/drawing/2014/main" id="{2C396B6F-C3C8-4249-8DF8-07A6FB7BFD31}"/>
              </a:ext>
            </a:extLst>
          </p:cNvPr>
          <p:cNvSpPr>
            <a:spLocks noGrp="1"/>
          </p:cNvSpPr>
          <p:nvPr>
            <p:ph idx="1"/>
          </p:nvPr>
        </p:nvSpPr>
        <p:spPr>
          <a:xfrm>
            <a:off x="168811" y="759655"/>
            <a:ext cx="12023189" cy="6836899"/>
          </a:xfrm>
        </p:spPr>
        <p:txBody>
          <a:bodyPr>
            <a:normAutofit/>
          </a:bodyPr>
          <a:lstStyle/>
          <a:p>
            <a:r>
              <a:rPr lang="en-IN" sz="3000" dirty="0">
                <a:latin typeface="Times New Roman" panose="02020603050405020304" pitchFamily="18" charset="0"/>
                <a:cs typeface="Times New Roman" panose="02020603050405020304" pitchFamily="18" charset="0"/>
              </a:rPr>
              <a:t>The </a:t>
            </a:r>
            <a:r>
              <a:rPr lang="en-IN" sz="3000" u="sng" dirty="0">
                <a:latin typeface="Times New Roman" panose="02020603050405020304" pitchFamily="18" charset="0"/>
                <a:cs typeface="Times New Roman" panose="02020603050405020304" pitchFamily="18" charset="0"/>
              </a:rPr>
              <a:t>other important risk factors</a:t>
            </a:r>
            <a:r>
              <a:rPr lang="en-IN" sz="3000" dirty="0">
                <a:latin typeface="Times New Roman" panose="02020603050405020304" pitchFamily="18" charset="0"/>
                <a:cs typeface="Times New Roman" panose="02020603050405020304" pitchFamily="18" charset="0"/>
              </a:rPr>
              <a:t> include gender‑based factors such as the bias against female babies; role restrictions regarding housework and infant care; and excessive unpaid workloads; especially in  multi‑generational households in which a daughter‑in‑law has little autonomy, and gender‑based violence. </a:t>
            </a:r>
          </a:p>
          <a:p>
            <a:r>
              <a:rPr lang="en-IN" sz="3000" dirty="0">
                <a:latin typeface="Times New Roman" panose="02020603050405020304" pitchFamily="18" charset="0"/>
                <a:cs typeface="Times New Roman" panose="02020603050405020304" pitchFamily="18" charset="0"/>
              </a:rPr>
              <a:t>Also, menopause is a time of change for women not only in  their endocrine and reproductive systems, but also their social and psychological circumstances. It has long been known that menopause is accompanied by depression  and other mental disturbances. Reproductive health factors, particularly gynaecological complaints such as vaginal discharge and dyspareunia are independently associated with the risk for CMD.</a:t>
            </a:r>
          </a:p>
          <a:p>
            <a:endParaRPr lang="en-IN" dirty="0"/>
          </a:p>
        </p:txBody>
      </p:sp>
    </p:spTree>
    <p:extLst>
      <p:ext uri="{BB962C8B-B14F-4D97-AF65-F5344CB8AC3E}">
        <p14:creationId xmlns:p14="http://schemas.microsoft.com/office/powerpoint/2010/main" val="2402131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 result for substance abuse in women">
            <a:extLst>
              <a:ext uri="{FF2B5EF4-FFF2-40B4-BE49-F238E27FC236}">
                <a16:creationId xmlns="" xmlns:a16="http://schemas.microsoft.com/office/drawing/2014/main" id="{25437726-5AFC-4BB9-8334-E83E9727C8BA}"/>
              </a:ext>
            </a:extLst>
          </p:cNvPr>
          <p:cNvPicPr/>
          <p:nvPr/>
        </p:nvPicPr>
        <p:blipFill>
          <a:blip r:embed="rId2">
            <a:extLst>
              <a:ext uri="{BEBA8EAE-BF5A-486C-A8C5-ECC9F3942E4B}">
                <a14:imgProps xmlns:a14="http://schemas.microsoft.com/office/drawing/2010/main">
                  <a14:imgLayer r:embed="rId3">
                    <a14:imgEffect>
                      <a14:brightnessContrast bright="-34000" contrast="-32000"/>
                    </a14:imgEffect>
                  </a14:imgLayer>
                </a14:imgProps>
              </a:ext>
              <a:ext uri="{28A0092B-C50C-407E-A947-70E740481C1C}">
                <a14:useLocalDpi xmlns:a14="http://schemas.microsoft.com/office/drawing/2010/main" val="0"/>
              </a:ext>
            </a:extLst>
          </a:blip>
          <a:srcRect/>
          <a:stretch>
            <a:fillRect/>
          </a:stretch>
        </p:blipFill>
        <p:spPr bwMode="auto">
          <a:xfrm>
            <a:off x="0" y="1041009"/>
            <a:ext cx="12379569" cy="6147582"/>
          </a:xfrm>
          <a:prstGeom prst="rect">
            <a:avLst/>
          </a:prstGeom>
          <a:noFill/>
          <a:ln>
            <a:noFill/>
          </a:ln>
        </p:spPr>
      </p:pic>
      <p:sp>
        <p:nvSpPr>
          <p:cNvPr id="2" name="Title 1">
            <a:extLst>
              <a:ext uri="{FF2B5EF4-FFF2-40B4-BE49-F238E27FC236}">
                <a16:creationId xmlns="" xmlns:a16="http://schemas.microsoft.com/office/drawing/2014/main" id="{5F94A013-07B2-4FA9-AFDC-92B1FDEE56E6}"/>
              </a:ext>
            </a:extLst>
          </p:cNvPr>
          <p:cNvSpPr>
            <a:spLocks noGrp="1"/>
          </p:cNvSpPr>
          <p:nvPr>
            <p:ph type="title"/>
          </p:nvPr>
        </p:nvSpPr>
        <p:spPr>
          <a:xfrm>
            <a:off x="267286" y="140677"/>
            <a:ext cx="9006716" cy="1789723"/>
          </a:xfrm>
        </p:spPr>
        <p:txBody>
          <a:bodyPr/>
          <a:lstStyle/>
          <a:p>
            <a:pPr algn="ctr"/>
            <a:r>
              <a:rPr lang="en-IN" dirty="0"/>
              <a:t>SUBSTANCE USE AMONG WOMEN </a:t>
            </a:r>
          </a:p>
        </p:txBody>
      </p:sp>
      <p:sp>
        <p:nvSpPr>
          <p:cNvPr id="7" name="Content Placeholder 6">
            <a:extLst>
              <a:ext uri="{FF2B5EF4-FFF2-40B4-BE49-F238E27FC236}">
                <a16:creationId xmlns="" xmlns:a16="http://schemas.microsoft.com/office/drawing/2014/main" id="{6C8434A1-58D4-4A2D-9C62-3B6F52B7063C}"/>
              </a:ext>
            </a:extLst>
          </p:cNvPr>
          <p:cNvSpPr>
            <a:spLocks noGrp="1"/>
          </p:cNvSpPr>
          <p:nvPr>
            <p:ph idx="1"/>
          </p:nvPr>
        </p:nvSpPr>
        <p:spPr>
          <a:xfrm>
            <a:off x="-98475" y="1041009"/>
            <a:ext cx="12295163" cy="5528603"/>
          </a:xfrm>
          <a:effectLst>
            <a:outerShdw blurRad="215900" dist="63500" dir="5400000" sx="99000" sy="99000" algn="ctr" rotWithShape="0">
              <a:srgbClr val="000000">
                <a:alpha val="41000"/>
              </a:srgbClr>
            </a:outerShdw>
            <a:reflection stA="73000" endPos="65000" dist="50800" dir="5400000" sy="-100000" algn="bl" rotWithShape="0"/>
          </a:effectLst>
        </p:spPr>
        <p:txBody>
          <a:bodyPr>
            <a:normAutofit lnSpcReduction="10000"/>
          </a:bodyPr>
          <a:lstStyle/>
          <a:p>
            <a:r>
              <a:rPr lang="en-IN" sz="3200" dirty="0">
                <a:solidFill>
                  <a:schemeClr val="bg1"/>
                </a:solidFill>
                <a:latin typeface="Times New Roman" panose="02020603050405020304" pitchFamily="18" charset="0"/>
                <a:cs typeface="Times New Roman" panose="02020603050405020304" pitchFamily="18" charset="0"/>
              </a:rPr>
              <a:t>Although there are variations between countries, rates of substance abuse – particularly abuse of alcohol, tranquillizers, and analgesics – are increasing around the world. </a:t>
            </a:r>
          </a:p>
          <a:p>
            <a:r>
              <a:rPr lang="en-IN" sz="3200" dirty="0">
                <a:solidFill>
                  <a:schemeClr val="bg1"/>
                </a:solidFill>
                <a:latin typeface="Times New Roman" panose="02020603050405020304" pitchFamily="18" charset="0"/>
                <a:cs typeface="Times New Roman" panose="02020603050405020304" pitchFamily="18" charset="0"/>
              </a:rPr>
              <a:t>Women are more likely to attribute their drinking to a traumatic event or a stressor and women who abuse alcohol or drugs are more likely to have been sexually or physically abused than other women. </a:t>
            </a:r>
          </a:p>
          <a:p>
            <a:r>
              <a:rPr lang="en-IN" sz="3200" dirty="0">
                <a:solidFill>
                  <a:schemeClr val="bg1"/>
                </a:solidFill>
                <a:latin typeface="Times New Roman" panose="02020603050405020304" pitchFamily="18" charset="0"/>
                <a:cs typeface="Times New Roman" panose="02020603050405020304" pitchFamily="18" charset="0"/>
              </a:rPr>
              <a:t>Significantly more major depression and anxiety disorders are found in females with alcoholism. </a:t>
            </a:r>
          </a:p>
          <a:p>
            <a:r>
              <a:rPr lang="en-IN" sz="3200" dirty="0">
                <a:solidFill>
                  <a:schemeClr val="bg1"/>
                </a:solidFill>
                <a:latin typeface="Times New Roman" panose="02020603050405020304" pitchFamily="18" charset="0"/>
                <a:cs typeface="Times New Roman" panose="02020603050405020304" pitchFamily="18" charset="0"/>
              </a:rPr>
              <a:t>Thus, the profile of women with substance use problems differs from that in male abusers. However, despite increasing rates, services to assist women are limited.</a:t>
            </a:r>
          </a:p>
          <a:p>
            <a:endParaRPr lang="en-IN" dirty="0"/>
          </a:p>
        </p:txBody>
      </p:sp>
    </p:spTree>
    <p:extLst>
      <p:ext uri="{BB962C8B-B14F-4D97-AF65-F5344CB8AC3E}">
        <p14:creationId xmlns:p14="http://schemas.microsoft.com/office/powerpoint/2010/main" val="167558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violence and abuse in women">
            <a:extLst>
              <a:ext uri="{FF2B5EF4-FFF2-40B4-BE49-F238E27FC236}">
                <a16:creationId xmlns="" xmlns:a16="http://schemas.microsoft.com/office/drawing/2014/main" id="{7BFA014A-4E4E-4E43-8903-719A3782EF8B}"/>
              </a:ext>
            </a:extLst>
          </p:cNvPr>
          <p:cNvPicPr/>
          <p:nvPr/>
        </p:nvPicPr>
        <p:blipFill>
          <a:blip r:embed="rId2">
            <a:extLst>
              <a:ext uri="{BEBA8EAE-BF5A-486C-A8C5-ECC9F3942E4B}">
                <a14:imgProps xmlns:a14="http://schemas.microsoft.com/office/drawing/2010/main">
                  <a14:imgLayer r:embed="rId3">
                    <a14:imgEffect>
                      <a14:sharpenSoften amount="-14000"/>
                    </a14:imgEffect>
                    <a14:imgEffect>
                      <a14:brightnessContrast bright="-42000" contrast="-15000"/>
                    </a14:imgEffect>
                  </a14:imgLayer>
                </a14:imgProps>
              </a:ext>
              <a:ext uri="{28A0092B-C50C-407E-A947-70E740481C1C}">
                <a14:useLocalDpi xmlns:a14="http://schemas.microsoft.com/office/drawing/2010/main" val="0"/>
              </a:ext>
            </a:extLst>
          </a:blip>
          <a:srcRect/>
          <a:stretch>
            <a:fillRect/>
          </a:stretch>
        </p:blipFill>
        <p:spPr bwMode="auto">
          <a:xfrm>
            <a:off x="-232229" y="1349829"/>
            <a:ext cx="12627430" cy="5542065"/>
          </a:xfrm>
          <a:prstGeom prst="rect">
            <a:avLst/>
          </a:prstGeom>
          <a:noFill/>
          <a:ln>
            <a:noFill/>
          </a:ln>
        </p:spPr>
      </p:pic>
      <p:sp>
        <p:nvSpPr>
          <p:cNvPr id="2" name="Title 1">
            <a:extLst>
              <a:ext uri="{FF2B5EF4-FFF2-40B4-BE49-F238E27FC236}">
                <a16:creationId xmlns="" xmlns:a16="http://schemas.microsoft.com/office/drawing/2014/main" id="{25F8AAFA-BD1C-485A-8BDA-AB14CC780637}"/>
              </a:ext>
            </a:extLst>
          </p:cNvPr>
          <p:cNvSpPr>
            <a:spLocks noGrp="1"/>
          </p:cNvSpPr>
          <p:nvPr>
            <p:ph type="title"/>
          </p:nvPr>
        </p:nvSpPr>
        <p:spPr>
          <a:xfrm>
            <a:off x="111276" y="156238"/>
            <a:ext cx="8596668" cy="1320800"/>
          </a:xfrm>
        </p:spPr>
        <p:txBody>
          <a:bodyPr>
            <a:noAutofit/>
          </a:bodyPr>
          <a:lstStyle/>
          <a:p>
            <a:pPr algn="ctr"/>
            <a:r>
              <a:rPr lang="en-IN" sz="4000" b="1" dirty="0">
                <a:latin typeface="Times New Roman" panose="02020603050405020304" pitchFamily="18" charset="0"/>
                <a:cs typeface="Times New Roman" panose="02020603050405020304" pitchFamily="18" charset="0"/>
              </a:rPr>
              <a:t>VIOLENCE AND ABUSE AMONG WOMEN</a:t>
            </a:r>
            <a:r>
              <a:rPr lang="en-IN" sz="4000" dirty="0">
                <a:latin typeface="Times New Roman" panose="02020603050405020304" pitchFamily="18" charset="0"/>
                <a:cs typeface="Times New Roman" panose="02020603050405020304" pitchFamily="18" charset="0"/>
              </a:rPr>
              <a:t/>
            </a:r>
            <a:br>
              <a:rPr lang="en-IN" sz="4000" dirty="0">
                <a:latin typeface="Times New Roman" panose="02020603050405020304" pitchFamily="18" charset="0"/>
                <a:cs typeface="Times New Roman" panose="02020603050405020304" pitchFamily="18" charset="0"/>
              </a:rPr>
            </a:br>
            <a:endParaRPr lang="en-IN"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5FA8BA53-0C10-4E6E-B1E3-649C2CF89826}"/>
              </a:ext>
            </a:extLst>
          </p:cNvPr>
          <p:cNvSpPr>
            <a:spLocks noGrp="1"/>
          </p:cNvSpPr>
          <p:nvPr>
            <p:ph idx="1"/>
          </p:nvPr>
        </p:nvSpPr>
        <p:spPr>
          <a:xfrm>
            <a:off x="0" y="1204686"/>
            <a:ext cx="12192000" cy="5653313"/>
          </a:xfrm>
        </p:spPr>
        <p:txBody>
          <a:bodyPr>
            <a:normAutofit fontScale="85000" lnSpcReduction="20000"/>
          </a:bodyPr>
          <a:lstStyle/>
          <a:p>
            <a:pPr fontAlgn="base"/>
            <a:endParaRPr lang="en-IN" sz="2800" dirty="0">
              <a:latin typeface="Times New Roman" panose="02020603050405020304" pitchFamily="18" charset="0"/>
              <a:cs typeface="Times New Roman" panose="02020603050405020304" pitchFamily="18" charset="0"/>
            </a:endParaRPr>
          </a:p>
          <a:p>
            <a:pPr fontAlgn="base"/>
            <a:r>
              <a:rPr lang="en-IN" sz="2800" dirty="0">
                <a:solidFill>
                  <a:schemeClr val="bg1"/>
                </a:solidFill>
                <a:latin typeface="Times New Roman" panose="02020603050405020304" pitchFamily="18" charset="0"/>
                <a:cs typeface="Times New Roman" panose="02020603050405020304" pitchFamily="18" charset="0"/>
              </a:rPr>
              <a:t>According to an eye‑opening United Nations report, around two‑third of married women in India were victims of domestic violence and one incident of violence translated into women losing 7 working days in the  country. Further </a:t>
            </a:r>
            <a:r>
              <a:rPr lang="en-IN" sz="2800" dirty="0" err="1">
                <a:solidFill>
                  <a:schemeClr val="bg1"/>
                </a:solidFill>
                <a:latin typeface="Times New Roman" panose="02020603050405020304" pitchFamily="18" charset="0"/>
                <a:cs typeface="Times New Roman" panose="02020603050405020304" pitchFamily="18" charset="0"/>
              </a:rPr>
              <a:t>more,as</a:t>
            </a:r>
            <a:r>
              <a:rPr lang="en-IN" sz="2800" dirty="0">
                <a:solidFill>
                  <a:schemeClr val="bg1"/>
                </a:solidFill>
                <a:latin typeface="Times New Roman" panose="02020603050405020304" pitchFamily="18" charset="0"/>
                <a:cs typeface="Times New Roman" panose="02020603050405020304" pitchFamily="18" charset="0"/>
              </a:rPr>
              <a:t> many as 70% of married women between the ages of 15 and 49 years are victims of beating, rape or coerced sex. </a:t>
            </a:r>
          </a:p>
          <a:p>
            <a:pPr fontAlgn="base"/>
            <a:r>
              <a:rPr lang="en-IN" sz="2800" dirty="0">
                <a:solidFill>
                  <a:schemeClr val="bg1"/>
                </a:solidFill>
                <a:latin typeface="Times New Roman" panose="02020603050405020304" pitchFamily="18" charset="0"/>
                <a:cs typeface="Times New Roman" panose="02020603050405020304" pitchFamily="18" charset="0"/>
              </a:rPr>
              <a:t>The common forms of violence against Indian women include female feticide (selective abortion based on the </a:t>
            </a:r>
            <a:r>
              <a:rPr lang="en-IN" sz="2800" dirty="0" err="1">
                <a:solidFill>
                  <a:schemeClr val="bg1"/>
                </a:solidFill>
                <a:latin typeface="Times New Roman" panose="02020603050405020304" pitchFamily="18" charset="0"/>
                <a:cs typeface="Times New Roman" panose="02020603050405020304" pitchFamily="18" charset="0"/>
              </a:rPr>
              <a:t>fetus</a:t>
            </a:r>
            <a:r>
              <a:rPr lang="en-IN" sz="2800" dirty="0">
                <a:solidFill>
                  <a:schemeClr val="bg1"/>
                </a:solidFill>
                <a:latin typeface="Times New Roman" panose="02020603050405020304" pitchFamily="18" charset="0"/>
                <a:cs typeface="Times New Roman" panose="02020603050405020304" pitchFamily="18" charset="0"/>
              </a:rPr>
              <a:t> gender or sex selection of child), domestic violence, dowry, death or harassment, mental and physical torture, sexual trafficking, and public humiliation. </a:t>
            </a:r>
          </a:p>
          <a:p>
            <a:pPr fontAlgn="base"/>
            <a:r>
              <a:rPr lang="en-IN" sz="2800" dirty="0">
                <a:solidFill>
                  <a:schemeClr val="bg1"/>
                </a:solidFill>
                <a:latin typeface="Times New Roman" panose="02020603050405020304" pitchFamily="18" charset="0"/>
                <a:cs typeface="Times New Roman" panose="02020603050405020304" pitchFamily="18" charset="0"/>
              </a:rPr>
              <a:t>The reproductive roles of women, such as their expected role of bearing children, the consequences of infertility, and the failure to produce a male child have been linked to wife‑battering and female suicide. The consequences of gender‑based violence are devastating including life‑long emotional distress, mental health issues including posttraumatic stress disorder and poor reproductive health. </a:t>
            </a:r>
          </a:p>
          <a:p>
            <a:pPr fontAlgn="base"/>
            <a:r>
              <a:rPr lang="en-IN" sz="2800" dirty="0">
                <a:solidFill>
                  <a:schemeClr val="bg1"/>
                </a:solidFill>
                <a:latin typeface="Times New Roman" panose="02020603050405020304" pitchFamily="18" charset="0"/>
                <a:cs typeface="Times New Roman" panose="02020603050405020304" pitchFamily="18" charset="0"/>
              </a:rPr>
              <a:t>Common mental health problems experienced by abused women include depression, anxiety, posttraumatic stress, insomnia, and alcohol use </a:t>
            </a:r>
            <a:r>
              <a:rPr lang="en-IN" sz="2800" dirty="0" err="1">
                <a:solidFill>
                  <a:schemeClr val="bg1"/>
                </a:solidFill>
                <a:latin typeface="Times New Roman" panose="02020603050405020304" pitchFamily="18" charset="0"/>
                <a:cs typeface="Times New Roman" panose="02020603050405020304" pitchFamily="18" charset="0"/>
              </a:rPr>
              <a:t>disorders,as</a:t>
            </a:r>
            <a:r>
              <a:rPr lang="en-IN" sz="2800" dirty="0">
                <a:solidFill>
                  <a:schemeClr val="bg1"/>
                </a:solidFill>
                <a:latin typeface="Times New Roman" panose="02020603050405020304" pitchFamily="18" charset="0"/>
                <a:cs typeface="Times New Roman" panose="02020603050405020304" pitchFamily="18" charset="0"/>
              </a:rPr>
              <a:t> well as a range of somatic and psychological complaints.  Battered women are much more likely to require psychiatric treatment and are much more likely to attempt suicide than nonbattered women.</a:t>
            </a:r>
          </a:p>
          <a:p>
            <a:endParaRPr lang="en-IN" dirty="0"/>
          </a:p>
        </p:txBody>
      </p:sp>
    </p:spTree>
    <p:extLst>
      <p:ext uri="{BB962C8B-B14F-4D97-AF65-F5344CB8AC3E}">
        <p14:creationId xmlns:p14="http://schemas.microsoft.com/office/powerpoint/2010/main" val="128917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2F850B-5979-4634-BE62-7308D42AA16B}"/>
              </a:ext>
            </a:extLst>
          </p:cNvPr>
          <p:cNvSpPr>
            <a:spLocks noGrp="1"/>
          </p:cNvSpPr>
          <p:nvPr>
            <p:ph type="title"/>
          </p:nvPr>
        </p:nvSpPr>
        <p:spPr>
          <a:xfrm>
            <a:off x="677334" y="0"/>
            <a:ext cx="8596668" cy="1930400"/>
          </a:xfrm>
        </p:spPr>
        <p:txBody>
          <a:bodyPr>
            <a:normAutofit/>
          </a:bodyPr>
          <a:lstStyle/>
          <a:p>
            <a:pPr algn="ctr"/>
            <a:r>
              <a:rPr lang="en-IN" sz="4000" b="1" dirty="0">
                <a:latin typeface="Times New Roman" panose="02020603050405020304" pitchFamily="18" charset="0"/>
                <a:cs typeface="Times New Roman" panose="02020603050405020304" pitchFamily="18" charset="0"/>
              </a:rPr>
              <a:t>HEALTH SEEKING BEHAVIOR </a:t>
            </a:r>
            <a:r>
              <a:rPr lang="en-IN" sz="4000" dirty="0">
                <a:latin typeface="Times New Roman" panose="02020603050405020304" pitchFamily="18" charset="0"/>
                <a:cs typeface="Times New Roman" panose="02020603050405020304" pitchFamily="18" charset="0"/>
              </a:rPr>
              <a:t/>
            </a:r>
            <a:br>
              <a:rPr lang="en-IN" sz="4000" dirty="0">
                <a:latin typeface="Times New Roman" panose="02020603050405020304" pitchFamily="18" charset="0"/>
                <a:cs typeface="Times New Roman" panose="02020603050405020304" pitchFamily="18" charset="0"/>
              </a:rPr>
            </a:br>
            <a:endParaRPr lang="en-IN"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C1037FD7-DBC7-4566-BDB0-73EED9068080}"/>
              </a:ext>
            </a:extLst>
          </p:cNvPr>
          <p:cNvSpPr>
            <a:spLocks noGrp="1"/>
          </p:cNvSpPr>
          <p:nvPr>
            <p:ph idx="1"/>
          </p:nvPr>
        </p:nvSpPr>
        <p:spPr>
          <a:xfrm>
            <a:off x="407963" y="618978"/>
            <a:ext cx="11106703" cy="7498080"/>
          </a:xfrm>
        </p:spPr>
        <p:txBody>
          <a:bodyPr>
            <a:normAutofit/>
          </a:bodyPr>
          <a:lstStyle/>
          <a:p>
            <a:pPr fontAlgn="base"/>
            <a:r>
              <a:rPr lang="en-IN" sz="2800" dirty="0">
                <a:latin typeface="Times New Roman" panose="02020603050405020304" pitchFamily="18" charset="0"/>
                <a:cs typeface="Times New Roman" panose="02020603050405020304" pitchFamily="18" charset="0"/>
              </a:rPr>
              <a:t>Women reported higher levels of distress than did men, and were more likely to perceive having an emotional problem than men who had a similar level of symptoms. Once men recognised, they had a problem, they were as likely as women to use mental health services. </a:t>
            </a:r>
          </a:p>
          <a:p>
            <a:pPr fontAlgn="base"/>
            <a:r>
              <a:rPr lang="en-IN" sz="2800" dirty="0">
                <a:latin typeface="Times New Roman" panose="02020603050405020304" pitchFamily="18" charset="0"/>
                <a:cs typeface="Times New Roman" panose="02020603050405020304" pitchFamily="18" charset="0"/>
              </a:rPr>
              <a:t>Men tended to use alcohol as a remedy for relief from temporary strain caused by external pressure, and considered the use of psychotropic drugs as indicating loss of autonomy.</a:t>
            </a:r>
          </a:p>
          <a:p>
            <a:pPr fontAlgn="base"/>
            <a:r>
              <a:rPr lang="en-IN" sz="2800" dirty="0">
                <a:latin typeface="Times New Roman" panose="02020603050405020304" pitchFamily="18" charset="0"/>
                <a:cs typeface="Times New Roman" panose="02020603050405020304" pitchFamily="18" charset="0"/>
              </a:rPr>
              <a:t>Women, on the other hand, used psychotropics to restore their capacity to carry out emotionally taxing labour related to their caring work in the private sphere. </a:t>
            </a:r>
          </a:p>
          <a:p>
            <a:pPr fontAlgn="base"/>
            <a:r>
              <a:rPr lang="en-IN" sz="2800" dirty="0">
                <a:latin typeface="Times New Roman" panose="02020603050405020304" pitchFamily="18" charset="0"/>
                <a:cs typeface="Times New Roman" panose="02020603050405020304" pitchFamily="18" charset="0"/>
              </a:rPr>
              <a:t>Women are consistently more likely to use outpatient mental health services than are men. Men may seek care at a later stage after the onset of symptoms, or delay until symptoms become severe.</a:t>
            </a:r>
          </a:p>
          <a:p>
            <a:endParaRPr lang="en-IN" dirty="0"/>
          </a:p>
        </p:txBody>
      </p:sp>
    </p:spTree>
    <p:extLst>
      <p:ext uri="{BB962C8B-B14F-4D97-AF65-F5344CB8AC3E}">
        <p14:creationId xmlns:p14="http://schemas.microsoft.com/office/powerpoint/2010/main" val="390479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44DD38-DCB6-4DFF-B1B2-CC799465455F}"/>
              </a:ext>
            </a:extLst>
          </p:cNvPr>
          <p:cNvSpPr>
            <a:spLocks noGrp="1"/>
          </p:cNvSpPr>
          <p:nvPr>
            <p:ph type="title"/>
          </p:nvPr>
        </p:nvSpPr>
        <p:spPr>
          <a:xfrm>
            <a:off x="677334" y="225083"/>
            <a:ext cx="8596668" cy="1705317"/>
          </a:xfrm>
        </p:spPr>
        <p:txBody>
          <a:bodyPr>
            <a:noAutofit/>
          </a:bodyPr>
          <a:lstStyle/>
          <a:p>
            <a:pPr algn="ctr"/>
            <a:r>
              <a:rPr lang="en-IN" sz="4000" b="1" dirty="0">
                <a:latin typeface="Times New Roman" panose="02020603050405020304" pitchFamily="18" charset="0"/>
                <a:cs typeface="Times New Roman" panose="02020603050405020304" pitchFamily="18" charset="0"/>
              </a:rPr>
              <a:t>WOMEN AND MENTAL HEALTH: CARING FOR THEMSELVES </a:t>
            </a:r>
            <a:r>
              <a:rPr lang="en-IN" sz="4000" dirty="0">
                <a:latin typeface="Times New Roman" panose="02020603050405020304" pitchFamily="18" charset="0"/>
                <a:cs typeface="Times New Roman" panose="02020603050405020304" pitchFamily="18" charset="0"/>
              </a:rPr>
              <a:t/>
            </a:r>
            <a:br>
              <a:rPr lang="en-IN" sz="4000" dirty="0">
                <a:latin typeface="Times New Roman" panose="02020603050405020304" pitchFamily="18" charset="0"/>
                <a:cs typeface="Times New Roman" panose="02020603050405020304" pitchFamily="18" charset="0"/>
              </a:rPr>
            </a:br>
            <a:endParaRPr lang="en-IN"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A2B2D2EB-9D0C-4C94-BED9-067BA9C6AB94}"/>
              </a:ext>
            </a:extLst>
          </p:cNvPr>
          <p:cNvSpPr>
            <a:spLocks noGrp="1"/>
          </p:cNvSpPr>
          <p:nvPr>
            <p:ph idx="1"/>
          </p:nvPr>
        </p:nvSpPr>
        <p:spPr/>
        <p:txBody>
          <a:bodyPr/>
          <a:lstStyle/>
          <a:p>
            <a:endParaRPr lang="en-IN" dirty="0"/>
          </a:p>
        </p:txBody>
      </p:sp>
      <p:pic>
        <p:nvPicPr>
          <p:cNvPr id="5122" name="Picture 2" descr="Image result for women caring for self mental health">
            <a:extLst>
              <a:ext uri="{FF2B5EF4-FFF2-40B4-BE49-F238E27FC236}">
                <a16:creationId xmlns="" xmlns:a16="http://schemas.microsoft.com/office/drawing/2014/main" id="{87FD91E8-B303-4859-8DB2-D947ADCC04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02737"/>
            <a:ext cx="12192000" cy="568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315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C7A044-197B-4937-BB59-71B2C7B007D7}"/>
              </a:ext>
            </a:extLst>
          </p:cNvPr>
          <p:cNvSpPr>
            <a:spLocks noGrp="1"/>
          </p:cNvSpPr>
          <p:nvPr>
            <p:ph type="title"/>
          </p:nvPr>
        </p:nvSpPr>
        <p:spPr>
          <a:xfrm>
            <a:off x="459546" y="0"/>
            <a:ext cx="8814456" cy="1930400"/>
          </a:xfrm>
        </p:spPr>
        <p:txBody>
          <a:bodyPr>
            <a:normAutofit fontScale="90000"/>
          </a:bodyPr>
          <a:lstStyle/>
          <a:p>
            <a:pPr algn="ctr"/>
            <a:r>
              <a:rPr lang="en-IN" sz="4400" b="1" dirty="0">
                <a:latin typeface="Times New Roman" panose="02020603050405020304" pitchFamily="18" charset="0"/>
                <a:cs typeface="Times New Roman" panose="02020603050405020304" pitchFamily="18" charset="0"/>
              </a:rPr>
              <a:t>WOMEN’S MENTAL HEALTH SERVICES: IN ABROAD</a:t>
            </a:r>
            <a:r>
              <a:rPr lang="en-IN" dirty="0"/>
              <a:t/>
            </a:r>
            <a:br>
              <a:rPr lang="en-IN" dirty="0"/>
            </a:br>
            <a:endParaRPr lang="en-IN" dirty="0"/>
          </a:p>
        </p:txBody>
      </p:sp>
      <p:sp>
        <p:nvSpPr>
          <p:cNvPr id="3" name="Content Placeholder 2">
            <a:extLst>
              <a:ext uri="{FF2B5EF4-FFF2-40B4-BE49-F238E27FC236}">
                <a16:creationId xmlns="" xmlns:a16="http://schemas.microsoft.com/office/drawing/2014/main" id="{05EACD2E-ECDF-4B9E-97C1-021B2898A784}"/>
              </a:ext>
            </a:extLst>
          </p:cNvPr>
          <p:cNvSpPr>
            <a:spLocks noGrp="1"/>
          </p:cNvSpPr>
          <p:nvPr>
            <p:ph idx="1"/>
          </p:nvPr>
        </p:nvSpPr>
        <p:spPr>
          <a:xfrm>
            <a:off x="232229" y="1233714"/>
            <a:ext cx="11500225" cy="5940809"/>
          </a:xfrm>
        </p:spPr>
        <p:txBody>
          <a:bodyPr>
            <a:normAutofit fontScale="85000" lnSpcReduction="10000"/>
          </a:bodyPr>
          <a:lstStyle/>
          <a:p>
            <a:pPr marL="0" indent="0">
              <a:buNone/>
            </a:pPr>
            <a:r>
              <a:rPr lang="en-IN" sz="3000" dirty="0">
                <a:latin typeface="Times New Roman" panose="02020603050405020304" pitchFamily="18" charset="0"/>
                <a:cs typeface="Times New Roman" panose="02020603050405020304" pitchFamily="18" charset="0"/>
              </a:rPr>
              <a:t>Women's Mental Health Services at Brigham and Women's Hospital (BWH) and Brigham and Women's Faulkner Hospital (BWFH) are designed to meet the unique needs of women with depression, anxiety and other mental health problems. </a:t>
            </a:r>
          </a:p>
          <a:p>
            <a:r>
              <a:rPr lang="en-IN" sz="3000" dirty="0">
                <a:latin typeface="Times New Roman" panose="02020603050405020304" pitchFamily="18" charset="0"/>
                <a:cs typeface="Times New Roman" panose="02020603050405020304" pitchFamily="18" charset="0"/>
              </a:rPr>
              <a:t>The BWH and BWFH mental health team is a group of clinicians with specialized training and expertise in treating women with these and other problems:</a:t>
            </a:r>
          </a:p>
          <a:p>
            <a:pPr lvl="0" fontAlgn="base"/>
            <a:r>
              <a:rPr lang="en-IN" sz="3000" dirty="0">
                <a:latin typeface="Times New Roman" panose="02020603050405020304" pitchFamily="18" charset="0"/>
                <a:cs typeface="Times New Roman" panose="02020603050405020304" pitchFamily="18" charset="0"/>
              </a:rPr>
              <a:t>Psychiatric symptoms during pregnancy and postpartum</a:t>
            </a:r>
          </a:p>
          <a:p>
            <a:pPr lvl="0" fontAlgn="base"/>
            <a:r>
              <a:rPr lang="en-IN" sz="3000" dirty="0">
                <a:latin typeface="Times New Roman" panose="02020603050405020304" pitchFamily="18" charset="0"/>
                <a:cs typeface="Times New Roman" panose="02020603050405020304" pitchFamily="18" charset="0"/>
              </a:rPr>
              <a:t>Reactions to infertility or pregnancy loss</a:t>
            </a:r>
          </a:p>
          <a:p>
            <a:pPr lvl="0" fontAlgn="base"/>
            <a:r>
              <a:rPr lang="en-IN" sz="3000" dirty="0">
                <a:latin typeface="Times New Roman" panose="02020603050405020304" pitchFamily="18" charset="0"/>
                <a:cs typeface="Times New Roman" panose="02020603050405020304" pitchFamily="18" charset="0"/>
              </a:rPr>
              <a:t>Premenstrual mood symptoms</a:t>
            </a:r>
          </a:p>
          <a:p>
            <a:pPr lvl="0" fontAlgn="base"/>
            <a:r>
              <a:rPr lang="en-IN" sz="3000" dirty="0">
                <a:latin typeface="Times New Roman" panose="02020603050405020304" pitchFamily="18" charset="0"/>
                <a:cs typeface="Times New Roman" panose="02020603050405020304" pitchFamily="18" charset="0"/>
              </a:rPr>
              <a:t>Psychiatric symptoms/emotional changes during the transition to menopause (per menopause)</a:t>
            </a:r>
          </a:p>
          <a:p>
            <a:pPr lvl="0" fontAlgn="base"/>
            <a:r>
              <a:rPr lang="en-IN" sz="3000" dirty="0">
                <a:latin typeface="Times New Roman" panose="02020603050405020304" pitchFamily="18" charset="0"/>
                <a:cs typeface="Times New Roman" panose="02020603050405020304" pitchFamily="18" charset="0"/>
              </a:rPr>
              <a:t>Non-hormonal treatment of hot flashes associated with mood symptoms.</a:t>
            </a:r>
          </a:p>
          <a:p>
            <a:pPr lvl="0" fontAlgn="base"/>
            <a:r>
              <a:rPr lang="en-IN" sz="3000" dirty="0">
                <a:latin typeface="Times New Roman" panose="02020603050405020304" pitchFamily="18" charset="0"/>
                <a:cs typeface="Times New Roman" panose="02020603050405020304" pitchFamily="18" charset="0"/>
              </a:rPr>
              <a:t>Reactions to breast cancer, uterine cancer, hysterectomy or other gynaecologic problems.</a:t>
            </a:r>
          </a:p>
          <a:p>
            <a:endParaRPr lang="en-IN" dirty="0"/>
          </a:p>
        </p:txBody>
      </p:sp>
    </p:spTree>
    <p:extLst>
      <p:ext uri="{BB962C8B-B14F-4D97-AF65-F5344CB8AC3E}">
        <p14:creationId xmlns:p14="http://schemas.microsoft.com/office/powerpoint/2010/main" val="31793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47B71D-512A-425F-AF40-76202FDF9B42}"/>
              </a:ext>
            </a:extLst>
          </p:cNvPr>
          <p:cNvSpPr>
            <a:spLocks noGrp="1"/>
          </p:cNvSpPr>
          <p:nvPr>
            <p:ph type="title"/>
          </p:nvPr>
        </p:nvSpPr>
        <p:spPr>
          <a:xfrm>
            <a:off x="246743" y="0"/>
            <a:ext cx="9027259" cy="1930400"/>
          </a:xfrm>
        </p:spPr>
        <p:txBody>
          <a:bodyPr/>
          <a:lstStyle/>
          <a:p>
            <a:r>
              <a:rPr lang="en-IN" dirty="0"/>
              <a:t>(Contd.)</a:t>
            </a:r>
          </a:p>
        </p:txBody>
      </p:sp>
      <p:sp>
        <p:nvSpPr>
          <p:cNvPr id="3" name="Content Placeholder 2">
            <a:extLst>
              <a:ext uri="{FF2B5EF4-FFF2-40B4-BE49-F238E27FC236}">
                <a16:creationId xmlns="" xmlns:a16="http://schemas.microsoft.com/office/drawing/2014/main" id="{4C7102D2-2434-451C-9A40-01CE6E432392}"/>
              </a:ext>
            </a:extLst>
          </p:cNvPr>
          <p:cNvSpPr>
            <a:spLocks noGrp="1"/>
          </p:cNvSpPr>
          <p:nvPr>
            <p:ph idx="1"/>
          </p:nvPr>
        </p:nvSpPr>
        <p:spPr>
          <a:xfrm>
            <a:off x="0" y="478971"/>
            <a:ext cx="12192000" cy="6379029"/>
          </a:xfrm>
        </p:spPr>
        <p:txBody>
          <a:bodyPr>
            <a:noAutofit/>
          </a:bodyPr>
          <a:lstStyle/>
          <a:p>
            <a:r>
              <a:rPr lang="en-IN" sz="2800" dirty="0">
                <a:latin typeface="Times New Roman" panose="02020603050405020304" pitchFamily="18" charset="0"/>
                <a:cs typeface="Times New Roman" panose="02020603050405020304" pitchFamily="18" charset="0"/>
              </a:rPr>
              <a:t>During times of reproductive transition (pregnancy, postpartum, and menopause), some women are at heightened risk of developing problems with depression and/or anxiety. </a:t>
            </a:r>
          </a:p>
          <a:p>
            <a:pPr marL="0" indent="0">
              <a:buNone/>
            </a:pPr>
            <a:r>
              <a:rPr lang="en-IN" sz="2800" b="1" dirty="0">
                <a:latin typeface="Times New Roman" panose="02020603050405020304" pitchFamily="18" charset="0"/>
                <a:cs typeface="Times New Roman" panose="02020603050405020304" pitchFamily="18" charset="0"/>
              </a:rPr>
              <a:t>preventive strategies</a:t>
            </a:r>
            <a:r>
              <a:rPr lang="en-IN" sz="2800" dirty="0">
                <a:latin typeface="Times New Roman" panose="02020603050405020304" pitchFamily="18" charset="0"/>
                <a:cs typeface="Times New Roman" panose="02020603050405020304" pitchFamily="18" charset="0"/>
              </a:rPr>
              <a:t>:</a:t>
            </a:r>
          </a:p>
          <a:p>
            <a:pPr lvl="0" fontAlgn="base"/>
            <a:r>
              <a:rPr lang="en-IN" sz="2800" dirty="0">
                <a:latin typeface="Times New Roman" panose="02020603050405020304" pitchFamily="18" charset="0"/>
                <a:cs typeface="Times New Roman" panose="02020603050405020304" pitchFamily="18" charset="0"/>
              </a:rPr>
              <a:t>Planning for healthy pregnancies for women with pre-existing psychiatric disorders, and/or women who take medications for mood or anxiety problems. This includes consultation about how to minimize risks of psychiatric medications while trying to conceive, during pregnancy, and while breastfeeding, and about alternatives to medication.</a:t>
            </a:r>
          </a:p>
          <a:p>
            <a:pPr lvl="0" fontAlgn="base"/>
            <a:r>
              <a:rPr lang="en-IN" sz="2800" dirty="0">
                <a:latin typeface="Times New Roman" panose="02020603050405020304" pitchFamily="18" charset="0"/>
                <a:cs typeface="Times New Roman" panose="02020603050405020304" pitchFamily="18" charset="0"/>
              </a:rPr>
              <a:t>Assessing a woman's risk for postpartum depression or anxiety before or during pregnancy, and forming a plan to reduce this risk.</a:t>
            </a:r>
          </a:p>
          <a:p>
            <a:pPr lvl="0" fontAlgn="base"/>
            <a:r>
              <a:rPr lang="en-IN" sz="2800" dirty="0">
                <a:latin typeface="Times New Roman" panose="02020603050405020304" pitchFamily="18" charset="0"/>
                <a:cs typeface="Times New Roman" panose="02020603050405020304" pitchFamily="18" charset="0"/>
              </a:rPr>
              <a:t>Assessing a woman's risk for developing depression or anxiety during perimenopause, and forming a plan to reduce this risk.</a:t>
            </a:r>
          </a:p>
          <a:p>
            <a:endParaRPr lang="en-IN" sz="2800" dirty="0"/>
          </a:p>
        </p:txBody>
      </p:sp>
    </p:spTree>
    <p:extLst>
      <p:ext uri="{BB962C8B-B14F-4D97-AF65-F5344CB8AC3E}">
        <p14:creationId xmlns:p14="http://schemas.microsoft.com/office/powerpoint/2010/main" val="188576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3DA32C-D466-4E81-BBAE-33EB13D8599F}"/>
              </a:ext>
            </a:extLst>
          </p:cNvPr>
          <p:cNvSpPr>
            <a:spLocks noGrp="1"/>
          </p:cNvSpPr>
          <p:nvPr>
            <p:ph type="title"/>
          </p:nvPr>
        </p:nvSpPr>
        <p:spPr>
          <a:xfrm>
            <a:off x="677334" y="0"/>
            <a:ext cx="8596668" cy="1930400"/>
          </a:xfrm>
        </p:spPr>
        <p:txBody>
          <a:bodyPr/>
          <a:lstStyle/>
          <a:p>
            <a:r>
              <a:rPr lang="en-IN" dirty="0"/>
              <a:t>(Contd.)</a:t>
            </a:r>
          </a:p>
        </p:txBody>
      </p:sp>
      <p:sp>
        <p:nvSpPr>
          <p:cNvPr id="3" name="Content Placeholder 2">
            <a:extLst>
              <a:ext uri="{FF2B5EF4-FFF2-40B4-BE49-F238E27FC236}">
                <a16:creationId xmlns="" xmlns:a16="http://schemas.microsoft.com/office/drawing/2014/main" id="{C2F73A43-10B3-4BBE-B50B-88A6AA09BC59}"/>
              </a:ext>
            </a:extLst>
          </p:cNvPr>
          <p:cNvSpPr>
            <a:spLocks noGrp="1"/>
          </p:cNvSpPr>
          <p:nvPr>
            <p:ph idx="1"/>
          </p:nvPr>
        </p:nvSpPr>
        <p:spPr>
          <a:xfrm>
            <a:off x="281354" y="787790"/>
            <a:ext cx="11437034" cy="7188591"/>
          </a:xfrm>
        </p:spPr>
        <p:txBody>
          <a:bodyPr/>
          <a:lstStyle/>
          <a:p>
            <a:pPr marL="0" indent="0" fontAlgn="base">
              <a:buNone/>
            </a:pPr>
            <a:r>
              <a:rPr lang="en-IN" sz="3200" b="1" dirty="0">
                <a:latin typeface="Times New Roman" panose="02020603050405020304" pitchFamily="18" charset="0"/>
                <a:cs typeface="Times New Roman" panose="02020603050405020304" pitchFamily="18" charset="0"/>
              </a:rPr>
              <a:t>Service Delivery Issues:</a:t>
            </a:r>
            <a:endParaRPr lang="en-IN" sz="3200" dirty="0">
              <a:latin typeface="Times New Roman" panose="02020603050405020304" pitchFamily="18" charset="0"/>
              <a:cs typeface="Times New Roman" panose="02020603050405020304" pitchFamily="18" charset="0"/>
            </a:endParaRPr>
          </a:p>
          <a:p>
            <a:pPr fontAlgn="base"/>
            <a:r>
              <a:rPr lang="en-IN" sz="3200" dirty="0">
                <a:latin typeface="Times New Roman" panose="02020603050405020304" pitchFamily="18" charset="0"/>
                <a:cs typeface="Times New Roman" panose="02020603050405020304" pitchFamily="18" charset="0"/>
              </a:rPr>
              <a:t>The low detection and referral rates for mental disorders in primary care may affect women disproportionately more than they affect men, because women tend to present to primary rather than referral facilities when they have a mental health problem.</a:t>
            </a:r>
          </a:p>
          <a:p>
            <a:pPr fontAlgn="base"/>
            <a:r>
              <a:rPr lang="en-IN" sz="3200" dirty="0">
                <a:latin typeface="Times New Roman" panose="02020603050405020304" pitchFamily="18" charset="0"/>
                <a:cs typeface="Times New Roman" panose="02020603050405020304" pitchFamily="18" charset="0"/>
              </a:rPr>
              <a:t> Gender-related experiences and stereotypes on the part of the physician may influence the diagnosis of depression and the higher rates of prescription of psychotropic drugs to women.</a:t>
            </a:r>
          </a:p>
          <a:p>
            <a:pPr fontAlgn="base"/>
            <a:r>
              <a:rPr lang="en-IN" sz="3200" dirty="0">
                <a:latin typeface="Times New Roman" panose="02020603050405020304" pitchFamily="18" charset="0"/>
                <a:cs typeface="Times New Roman" panose="02020603050405020304" pitchFamily="18" charset="0"/>
              </a:rPr>
              <a:t> Gender stereotyping may also lead to under-diagnosis of mental health problems in men.</a:t>
            </a:r>
          </a:p>
          <a:p>
            <a:endParaRPr lang="en-IN" dirty="0"/>
          </a:p>
        </p:txBody>
      </p:sp>
    </p:spTree>
    <p:extLst>
      <p:ext uri="{BB962C8B-B14F-4D97-AF65-F5344CB8AC3E}">
        <p14:creationId xmlns:p14="http://schemas.microsoft.com/office/powerpoint/2010/main" val="325083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E5B34F-9DAF-4D63-B68E-423FA7D31BE1}"/>
              </a:ext>
            </a:extLst>
          </p:cNvPr>
          <p:cNvSpPr>
            <a:spLocks noGrp="1"/>
          </p:cNvSpPr>
          <p:nvPr>
            <p:ph type="title"/>
          </p:nvPr>
        </p:nvSpPr>
        <p:spPr>
          <a:xfrm>
            <a:off x="677334" y="168812"/>
            <a:ext cx="8596668" cy="1761588"/>
          </a:xfrm>
        </p:spPr>
        <p:txBody>
          <a:bodyPr>
            <a:normAutofit/>
          </a:bodyPr>
          <a:lstStyle/>
          <a:p>
            <a:r>
              <a:rPr lang="en-IN" sz="4000" b="1" dirty="0">
                <a:latin typeface="Times New Roman" panose="02020603050405020304" pitchFamily="18" charset="0"/>
                <a:cs typeface="Times New Roman" panose="02020603050405020304" pitchFamily="18" charset="0"/>
              </a:rPr>
              <a:t>Mental Health And Mental Disorder</a:t>
            </a:r>
            <a:r>
              <a:rPr lang="en-IN" sz="4000" dirty="0">
                <a:latin typeface="Times New Roman" panose="02020603050405020304" pitchFamily="18" charset="0"/>
                <a:cs typeface="Times New Roman" panose="02020603050405020304" pitchFamily="18" charset="0"/>
              </a:rPr>
              <a:t/>
            </a:r>
            <a:br>
              <a:rPr lang="en-IN" sz="4000" dirty="0">
                <a:latin typeface="Times New Roman" panose="02020603050405020304" pitchFamily="18" charset="0"/>
                <a:cs typeface="Times New Roman" panose="02020603050405020304" pitchFamily="18" charset="0"/>
              </a:rPr>
            </a:br>
            <a:endParaRPr lang="en-IN"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1B1BC667-1A12-4AA2-9377-212DD5EF6EF7}"/>
              </a:ext>
            </a:extLst>
          </p:cNvPr>
          <p:cNvSpPr>
            <a:spLocks noGrp="1"/>
          </p:cNvSpPr>
          <p:nvPr>
            <p:ph idx="1"/>
          </p:nvPr>
        </p:nvSpPr>
        <p:spPr>
          <a:xfrm>
            <a:off x="168812" y="1420837"/>
            <a:ext cx="10747717" cy="4642337"/>
          </a:xfrm>
        </p:spPr>
        <p:txBody>
          <a:bodyPr>
            <a:noAutofit/>
          </a:bodyPr>
          <a:lstStyle/>
          <a:p>
            <a:r>
              <a:rPr lang="en-IN" sz="3200" dirty="0">
                <a:latin typeface="Times New Roman" panose="02020603050405020304" pitchFamily="18" charset="0"/>
                <a:cs typeface="Times New Roman" panose="02020603050405020304" pitchFamily="18" charset="0"/>
              </a:rPr>
              <a:t>Mental health is a term used to describe either a level of cognitive or emotional well-being or an absence of a mental disorder. Mental health may include an individual's ability to enjoy life and procure a balance between life activities and efforts to achieve psychological resilience. </a:t>
            </a:r>
          </a:p>
          <a:p>
            <a:r>
              <a:rPr lang="en-IN" sz="3200" dirty="0">
                <a:latin typeface="Times New Roman" panose="02020603050405020304" pitchFamily="18" charset="0"/>
                <a:cs typeface="Times New Roman" panose="02020603050405020304" pitchFamily="18" charset="0"/>
              </a:rPr>
              <a:t>A mental disorder or mental illness is an involuntary psychological or behavioural pattern that occurs in an individual and is thought to cause distress or disability that is not expected as part of normal development or culture.</a:t>
            </a:r>
          </a:p>
          <a:p>
            <a:endParaRPr lang="en-I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731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4AAA98-C499-41D6-930F-6916DDEF176B}"/>
              </a:ext>
            </a:extLst>
          </p:cNvPr>
          <p:cNvSpPr>
            <a:spLocks noGrp="1"/>
          </p:cNvSpPr>
          <p:nvPr>
            <p:ph type="title"/>
          </p:nvPr>
        </p:nvSpPr>
        <p:spPr>
          <a:xfrm>
            <a:off x="-609600" y="-101600"/>
            <a:ext cx="9883602" cy="2032000"/>
          </a:xfrm>
        </p:spPr>
        <p:txBody>
          <a:bodyPr>
            <a:noAutofit/>
          </a:bodyPr>
          <a:lstStyle/>
          <a:p>
            <a:pPr algn="ctr"/>
            <a:r>
              <a:rPr lang="en-IN" sz="4000" b="1" dirty="0">
                <a:latin typeface="Times New Roman" panose="02020603050405020304" pitchFamily="18" charset="0"/>
                <a:cs typeface="Times New Roman" panose="02020603050405020304" pitchFamily="18" charset="0"/>
              </a:rPr>
              <a:t>SERVICE PROVISION AND UTILIZATION IN INDIA</a:t>
            </a:r>
            <a:r>
              <a:rPr lang="en-IN" sz="4000" dirty="0">
                <a:latin typeface="Times New Roman" panose="02020603050405020304" pitchFamily="18" charset="0"/>
                <a:cs typeface="Times New Roman" panose="02020603050405020304" pitchFamily="18" charset="0"/>
              </a:rPr>
              <a:t/>
            </a:r>
            <a:br>
              <a:rPr lang="en-IN" sz="4000" dirty="0">
                <a:latin typeface="Times New Roman" panose="02020603050405020304" pitchFamily="18" charset="0"/>
                <a:cs typeface="Times New Roman" panose="02020603050405020304" pitchFamily="18" charset="0"/>
              </a:rPr>
            </a:br>
            <a:endParaRPr lang="en-IN"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F62DAE4A-960F-49B7-9AAA-6F7DEA9C6CC6}"/>
              </a:ext>
            </a:extLst>
          </p:cNvPr>
          <p:cNvSpPr>
            <a:spLocks noGrp="1"/>
          </p:cNvSpPr>
          <p:nvPr>
            <p:ph idx="1"/>
          </p:nvPr>
        </p:nvSpPr>
        <p:spPr>
          <a:xfrm>
            <a:off x="0" y="1103085"/>
            <a:ext cx="12293599" cy="6066971"/>
          </a:xfrm>
        </p:spPr>
        <p:txBody>
          <a:bodyPr>
            <a:noAutofit/>
          </a:bodyPr>
          <a:lstStyle/>
          <a:p>
            <a:pPr fontAlgn="base"/>
            <a:r>
              <a:rPr lang="en-IN" sz="2800" dirty="0">
                <a:latin typeface="Times New Roman" panose="02020603050405020304" pitchFamily="18" charset="0"/>
                <a:cs typeface="Times New Roman" panose="02020603050405020304" pitchFamily="18" charset="0"/>
              </a:rPr>
              <a:t>In India, the absence of any clear policies for the welfare of severely ill women, and the social stigma further compounds the problem.</a:t>
            </a:r>
          </a:p>
          <a:p>
            <a:pPr fontAlgn="base"/>
            <a:r>
              <a:rPr lang="en-IN" sz="2800" dirty="0">
                <a:latin typeface="Times New Roman" panose="02020603050405020304" pitchFamily="18" charset="0"/>
                <a:cs typeface="Times New Roman" panose="02020603050405020304" pitchFamily="18" charset="0"/>
              </a:rPr>
              <a:t>Psychiatric epidemiological data cite a ratio of one woman for every three men attending public health psychiatric outpatients’ clinics in urban India. </a:t>
            </a:r>
          </a:p>
          <a:p>
            <a:pPr fontAlgn="base"/>
            <a:r>
              <a:rPr lang="en-IN" sz="2800" dirty="0">
                <a:latin typeface="Times New Roman" panose="02020603050405020304" pitchFamily="18" charset="0"/>
                <a:cs typeface="Times New Roman" panose="02020603050405020304" pitchFamily="18" charset="0"/>
              </a:rPr>
              <a:t>Indian state officials view this as “under‑utilization” by suffering women, attributing it to the greater stigma attached to women’s mental illness that restricts help‑seeking in public health facilities and/or to the lower importance accorded to women’s health generally. </a:t>
            </a:r>
          </a:p>
          <a:p>
            <a:r>
              <a:rPr lang="en-IN" sz="2800" dirty="0">
                <a:latin typeface="Times New Roman" panose="02020603050405020304" pitchFamily="18" charset="0"/>
                <a:cs typeface="Times New Roman" panose="02020603050405020304" pitchFamily="18" charset="0"/>
              </a:rPr>
              <a:t>Gender heightens the discrepancy between prevalence and utilization. This low attendance is partly explained by the lack of availability of resources for women in the hospital settings. The mental hospitals appear to cater primarily to men in distress, and there is sex‑based discrimination in the availability of beds</a:t>
            </a:r>
          </a:p>
        </p:txBody>
      </p:sp>
    </p:spTree>
    <p:extLst>
      <p:ext uri="{BB962C8B-B14F-4D97-AF65-F5344CB8AC3E}">
        <p14:creationId xmlns:p14="http://schemas.microsoft.com/office/powerpoint/2010/main" val="400569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DEAE94-42E2-428A-BE8E-4E226D04E52D}"/>
              </a:ext>
            </a:extLst>
          </p:cNvPr>
          <p:cNvSpPr>
            <a:spLocks noGrp="1"/>
          </p:cNvSpPr>
          <p:nvPr>
            <p:ph type="title"/>
          </p:nvPr>
        </p:nvSpPr>
        <p:spPr>
          <a:xfrm>
            <a:off x="140677" y="112542"/>
            <a:ext cx="9133325" cy="1817858"/>
          </a:xfrm>
        </p:spPr>
        <p:txBody>
          <a:bodyPr>
            <a:noAutofit/>
          </a:bodyPr>
          <a:lstStyle/>
          <a:p>
            <a:pPr algn="ctr"/>
            <a:r>
              <a:rPr lang="en-IN" sz="4000" b="1" dirty="0">
                <a:latin typeface="Times New Roman" panose="02020603050405020304" pitchFamily="18" charset="0"/>
                <a:cs typeface="Times New Roman" panose="02020603050405020304" pitchFamily="18" charset="0"/>
              </a:rPr>
              <a:t>IMPLICATIONS NEEDED FOR MENTAL HEALTH POLICIES AND PROGRAMMES IN INDIA</a:t>
            </a:r>
            <a:r>
              <a:rPr lang="en-IN" sz="4000" dirty="0">
                <a:latin typeface="Times New Roman" panose="02020603050405020304" pitchFamily="18" charset="0"/>
                <a:cs typeface="Times New Roman" panose="02020603050405020304" pitchFamily="18" charset="0"/>
              </a:rPr>
              <a:t/>
            </a:r>
            <a:br>
              <a:rPr lang="en-IN" sz="4000" dirty="0">
                <a:latin typeface="Times New Roman" panose="02020603050405020304" pitchFamily="18" charset="0"/>
                <a:cs typeface="Times New Roman" panose="02020603050405020304" pitchFamily="18" charset="0"/>
              </a:rPr>
            </a:br>
            <a:endParaRPr lang="en-IN"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B01884FA-F2DF-423A-BB50-E3B7DF801323}"/>
              </a:ext>
            </a:extLst>
          </p:cNvPr>
          <p:cNvSpPr>
            <a:spLocks noGrp="1"/>
          </p:cNvSpPr>
          <p:nvPr>
            <p:ph idx="1"/>
          </p:nvPr>
        </p:nvSpPr>
        <p:spPr>
          <a:xfrm>
            <a:off x="1" y="1930399"/>
            <a:ext cx="12192000" cy="5167087"/>
          </a:xfrm>
        </p:spPr>
        <p:txBody>
          <a:bodyPr>
            <a:noAutofit/>
          </a:bodyPr>
          <a:lstStyle/>
          <a:p>
            <a:pPr fontAlgn="base"/>
            <a:r>
              <a:rPr lang="en-IN" sz="2800" dirty="0">
                <a:latin typeface="Times New Roman" panose="02020603050405020304" pitchFamily="18" charset="0"/>
                <a:cs typeface="Times New Roman" panose="02020603050405020304" pitchFamily="18" charset="0"/>
              </a:rPr>
              <a:t> Mental health policies and programmes should incorporate an understanding of gender issues</a:t>
            </a:r>
          </a:p>
          <a:p>
            <a:pPr fontAlgn="base"/>
            <a:r>
              <a:rPr lang="en-IN" sz="2800" dirty="0">
                <a:latin typeface="Times New Roman" panose="02020603050405020304" pitchFamily="18" charset="0"/>
                <a:cs typeface="Times New Roman" panose="02020603050405020304" pitchFamily="18" charset="0"/>
              </a:rPr>
              <a:t> Gender-based barriers to accessing mental health care need to be addressed in programme planning.</a:t>
            </a:r>
          </a:p>
          <a:p>
            <a:pPr fontAlgn="base"/>
            <a:r>
              <a:rPr lang="en-IN" sz="2800" dirty="0">
                <a:latin typeface="Times New Roman" panose="02020603050405020304" pitchFamily="18" charset="0"/>
                <a:cs typeface="Times New Roman" panose="02020603050405020304" pitchFamily="18" charset="0"/>
              </a:rPr>
              <a:t> A public health approach to improve primary prevention, and address risk factors, many of which are gender-specific, is needed</a:t>
            </a:r>
          </a:p>
          <a:p>
            <a:pPr fontAlgn="base"/>
            <a:r>
              <a:rPr lang="en-IN" sz="2800" dirty="0">
                <a:latin typeface="Times New Roman" panose="02020603050405020304" pitchFamily="18" charset="0"/>
                <a:cs typeface="Times New Roman" panose="02020603050405020304" pitchFamily="18" charset="0"/>
              </a:rPr>
              <a:t> If gender discrimination, gender-based violence and gender-role stereotyping underlies at least some part of the distress, then these need to be addressed through legislation and specific policies, programmes and interventions. </a:t>
            </a:r>
          </a:p>
          <a:p>
            <a:pPr marL="0" indent="0" fontAlgn="base">
              <a:buNone/>
            </a:pPr>
            <a:r>
              <a:rPr lang="en-IN"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2137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151DA6-571C-49A1-BD23-A2BF9877EEEE}"/>
              </a:ext>
            </a:extLst>
          </p:cNvPr>
          <p:cNvSpPr>
            <a:spLocks noGrp="1"/>
          </p:cNvSpPr>
          <p:nvPr>
            <p:ph type="title"/>
          </p:nvPr>
        </p:nvSpPr>
        <p:spPr/>
        <p:txBody>
          <a:bodyPr/>
          <a:lstStyle/>
          <a:p>
            <a:r>
              <a:rPr lang="en-IN" dirty="0"/>
              <a:t>(Contd.)</a:t>
            </a:r>
          </a:p>
        </p:txBody>
      </p:sp>
      <p:sp>
        <p:nvSpPr>
          <p:cNvPr id="3" name="Content Placeholder 2">
            <a:extLst>
              <a:ext uri="{FF2B5EF4-FFF2-40B4-BE49-F238E27FC236}">
                <a16:creationId xmlns="" xmlns:a16="http://schemas.microsoft.com/office/drawing/2014/main" id="{7E22FD1D-FDD5-4E91-AB7D-186110E8BB61}"/>
              </a:ext>
            </a:extLst>
          </p:cNvPr>
          <p:cNvSpPr>
            <a:spLocks noGrp="1"/>
          </p:cNvSpPr>
          <p:nvPr>
            <p:ph idx="1"/>
          </p:nvPr>
        </p:nvSpPr>
        <p:spPr>
          <a:xfrm>
            <a:off x="-1" y="1204686"/>
            <a:ext cx="11959771" cy="5653313"/>
          </a:xfrm>
        </p:spPr>
        <p:txBody>
          <a:bodyPr>
            <a:normAutofit/>
          </a:bodyPr>
          <a:lstStyle/>
          <a:p>
            <a:pPr fontAlgn="base"/>
            <a:r>
              <a:rPr lang="en-IN" sz="2800" dirty="0">
                <a:latin typeface="Times New Roman" panose="02020603050405020304" pitchFamily="18" charset="0"/>
                <a:cs typeface="Times New Roman" panose="02020603050405020304" pitchFamily="18" charset="0"/>
              </a:rPr>
              <a:t>Training for building health providers’ capacity to identify and to treat mental disorders in primary health care services needs to integrate a gender analysis. </a:t>
            </a:r>
          </a:p>
          <a:p>
            <a:r>
              <a:rPr lang="en-IN" sz="2800" dirty="0">
                <a:latin typeface="Times New Roman" panose="02020603050405020304" pitchFamily="18" charset="0"/>
                <a:cs typeface="Times New Roman" panose="02020603050405020304" pitchFamily="18" charset="0"/>
              </a:rPr>
              <a:t>Provision of community-based care for chronic mental disorders should be organized to ensure that facilities meet the specific needs of women and men, and that the burden of caring does not fall disproportionately on women.</a:t>
            </a:r>
          </a:p>
          <a:p>
            <a:pPr marL="0" indent="0" fontAlgn="base">
              <a:buNone/>
            </a:pPr>
            <a:r>
              <a:rPr lang="en-IN" sz="2800" dirty="0">
                <a:latin typeface="Times New Roman" panose="02020603050405020304" pitchFamily="18" charset="0"/>
                <a:cs typeface="Times New Roman" panose="02020603050405020304" pitchFamily="18" charset="0"/>
              </a:rPr>
              <a:t>Making policies will:</a:t>
            </a:r>
          </a:p>
          <a:p>
            <a:pPr fontAlgn="base"/>
            <a:r>
              <a:rPr lang="en-IN" sz="2800" dirty="0">
                <a:latin typeface="Times New Roman" panose="02020603050405020304" pitchFamily="18" charset="0"/>
                <a:cs typeface="Times New Roman" panose="02020603050405020304" pitchFamily="18" charset="0"/>
              </a:rPr>
              <a:t>reflect and contribute to the government-wide commitment to ensure fairness and equity for all women, of all ages and all backgrounds. </a:t>
            </a:r>
          </a:p>
          <a:p>
            <a:pPr fontAlgn="base"/>
            <a:r>
              <a:rPr lang="en-IN" sz="2800" dirty="0">
                <a:latin typeface="Times New Roman" panose="02020603050405020304" pitchFamily="18" charset="0"/>
                <a:cs typeface="Times New Roman" panose="02020603050405020304" pitchFamily="18" charset="0"/>
              </a:rPr>
              <a:t>help in laying the foundations </a:t>
            </a:r>
          </a:p>
          <a:p>
            <a:pPr fontAlgn="base"/>
            <a:r>
              <a:rPr lang="en-IN" sz="2800" dirty="0">
                <a:latin typeface="Times New Roman" panose="02020603050405020304" pitchFamily="18" charset="0"/>
                <a:cs typeface="Times New Roman" panose="02020603050405020304" pitchFamily="18" charset="0"/>
              </a:rPr>
              <a:t>learning and development </a:t>
            </a:r>
          </a:p>
          <a:p>
            <a:pPr fontAlgn="base"/>
            <a:r>
              <a:rPr lang="en-IN" sz="2800" dirty="0">
                <a:latin typeface="Times New Roman" panose="02020603050405020304" pitchFamily="18" charset="0"/>
                <a:cs typeface="Times New Roman" panose="02020603050405020304" pitchFamily="18" charset="0"/>
              </a:rPr>
              <a:t>help women with leadership </a:t>
            </a:r>
          </a:p>
          <a:p>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203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488716-3A77-4CDF-B751-D9C69B784FB6}"/>
              </a:ext>
            </a:extLst>
          </p:cNvPr>
          <p:cNvSpPr>
            <a:spLocks noGrp="1"/>
          </p:cNvSpPr>
          <p:nvPr>
            <p:ph type="title"/>
          </p:nvPr>
        </p:nvSpPr>
        <p:spPr>
          <a:xfrm>
            <a:off x="-116114" y="0"/>
            <a:ext cx="9390116" cy="1930400"/>
          </a:xfrm>
        </p:spPr>
        <p:txBody>
          <a:bodyPr/>
          <a:lstStyle/>
          <a:p>
            <a:r>
              <a:rPr lang="en-IN" dirty="0"/>
              <a:t>(Contd.)</a:t>
            </a:r>
          </a:p>
        </p:txBody>
      </p:sp>
      <p:sp>
        <p:nvSpPr>
          <p:cNvPr id="3" name="Content Placeholder 2">
            <a:extLst>
              <a:ext uri="{FF2B5EF4-FFF2-40B4-BE49-F238E27FC236}">
                <a16:creationId xmlns="" xmlns:a16="http://schemas.microsoft.com/office/drawing/2014/main" id="{A7F839D2-01EC-465E-A3C7-4606CA6BB5EB}"/>
              </a:ext>
            </a:extLst>
          </p:cNvPr>
          <p:cNvSpPr>
            <a:spLocks noGrp="1"/>
          </p:cNvSpPr>
          <p:nvPr>
            <p:ph idx="1"/>
          </p:nvPr>
        </p:nvSpPr>
        <p:spPr>
          <a:xfrm>
            <a:off x="-281213" y="800100"/>
            <a:ext cx="11412764" cy="7952921"/>
          </a:xfrm>
        </p:spPr>
        <p:txBody>
          <a:bodyPr numCol="2">
            <a:noAutofit/>
          </a:bodyPr>
          <a:lstStyle/>
          <a:p>
            <a:pPr fontAlgn="base"/>
            <a:r>
              <a:rPr lang="en-IN" sz="2800" dirty="0">
                <a:latin typeface="Times New Roman" panose="02020603050405020304" pitchFamily="18" charset="0"/>
                <a:cs typeface="Times New Roman" panose="02020603050405020304" pitchFamily="18" charset="0"/>
              </a:rPr>
              <a:t> </a:t>
            </a:r>
            <a:r>
              <a:rPr lang="en-IN" sz="2400" u="sng" dirty="0">
                <a:latin typeface="Times New Roman" panose="02020603050405020304" pitchFamily="18" charset="0"/>
                <a:cs typeface="Times New Roman" panose="02020603050405020304" pitchFamily="18" charset="0"/>
              </a:rPr>
              <a:t>provide gender-specific provision:</a:t>
            </a:r>
          </a:p>
          <a:p>
            <a:pPr lvl="1" fontAlgn="base">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Women-only day services </a:t>
            </a:r>
          </a:p>
          <a:p>
            <a:pPr lvl="1" fontAlgn="base">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Crisis houses for women </a:t>
            </a:r>
          </a:p>
          <a:p>
            <a:pPr lvl="1" fontAlgn="base">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Single-sex inpatient accommodation </a:t>
            </a:r>
          </a:p>
          <a:p>
            <a:pPr lvl="1" fontAlgn="base">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Secure services for women </a:t>
            </a:r>
          </a:p>
          <a:p>
            <a:pPr lvl="1" fontAlgn="base">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Education, training, and interventions targeting the social and physical environment.</a:t>
            </a:r>
          </a:p>
          <a:p>
            <a:pPr lvl="1" fontAlgn="base">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In primary care: improving access to psychological therapies </a:t>
            </a:r>
          </a:p>
          <a:p>
            <a:pPr lvl="1" fontAlgn="base">
              <a:buFont typeface="Wingdings" panose="05000000000000000000" pitchFamily="2" charset="2"/>
              <a:buChar char="Ø"/>
            </a:pPr>
            <a:endParaRPr lang="en-IN" sz="2400" dirty="0">
              <a:latin typeface="Times New Roman" panose="02020603050405020304" pitchFamily="18" charset="0"/>
              <a:cs typeface="Times New Roman" panose="02020603050405020304" pitchFamily="18" charset="0"/>
            </a:endParaRPr>
          </a:p>
          <a:p>
            <a:pPr lvl="1" fontAlgn="base">
              <a:buFont typeface="Wingdings" panose="05000000000000000000" pitchFamily="2" charset="2"/>
              <a:buChar char="Ø"/>
            </a:pPr>
            <a:endParaRPr lang="en-IN" sz="2400" dirty="0">
              <a:latin typeface="Times New Roman" panose="02020603050405020304" pitchFamily="18" charset="0"/>
              <a:cs typeface="Times New Roman" panose="02020603050405020304" pitchFamily="18" charset="0"/>
            </a:endParaRPr>
          </a:p>
          <a:p>
            <a:pPr lvl="1" fontAlgn="base">
              <a:buFont typeface="Wingdings" panose="05000000000000000000" pitchFamily="2" charset="2"/>
              <a:buChar char="Ø"/>
            </a:pPr>
            <a:endParaRPr lang="en-IN" sz="2400" dirty="0">
              <a:latin typeface="Times New Roman" panose="02020603050405020304" pitchFamily="18" charset="0"/>
              <a:cs typeface="Times New Roman" panose="02020603050405020304" pitchFamily="18" charset="0"/>
            </a:endParaRPr>
          </a:p>
          <a:p>
            <a:pPr lvl="1" fontAlgn="base">
              <a:buFont typeface="Wingdings" panose="05000000000000000000" pitchFamily="2" charset="2"/>
              <a:buChar char="Ø"/>
            </a:pPr>
            <a:endParaRPr lang="en-IN" sz="2400" dirty="0">
              <a:latin typeface="Times New Roman" panose="02020603050405020304" pitchFamily="18" charset="0"/>
              <a:cs typeface="Times New Roman" panose="02020603050405020304" pitchFamily="18" charset="0"/>
            </a:endParaRPr>
          </a:p>
          <a:p>
            <a:pPr lvl="1" fontAlgn="base">
              <a:buFont typeface="Wingdings" panose="05000000000000000000" pitchFamily="2" charset="2"/>
              <a:buChar char="Ø"/>
            </a:pPr>
            <a:endParaRPr lang="en-IN" sz="2400" dirty="0">
              <a:latin typeface="Times New Roman" panose="02020603050405020304" pitchFamily="18" charset="0"/>
              <a:cs typeface="Times New Roman" panose="02020603050405020304" pitchFamily="18" charset="0"/>
            </a:endParaRPr>
          </a:p>
          <a:p>
            <a:pPr marL="457200" lvl="1" indent="0" fontAlgn="base">
              <a:buNone/>
            </a:pPr>
            <a:endParaRPr lang="en-IN" sz="2400" dirty="0">
              <a:latin typeface="Times New Roman" panose="02020603050405020304" pitchFamily="18" charset="0"/>
              <a:cs typeface="Times New Roman" panose="02020603050405020304" pitchFamily="18" charset="0"/>
            </a:endParaRPr>
          </a:p>
          <a:p>
            <a:pPr marL="457200" lvl="1" indent="0" fontAlgn="base">
              <a:buNone/>
            </a:pPr>
            <a:endParaRPr lang="en-IN" sz="2400" dirty="0">
              <a:latin typeface="Times New Roman" panose="02020603050405020304" pitchFamily="18" charset="0"/>
              <a:cs typeface="Times New Roman" panose="02020603050405020304" pitchFamily="18" charset="0"/>
            </a:endParaRPr>
          </a:p>
          <a:p>
            <a:pPr marL="457200" lvl="1" indent="0" fontAlgn="base">
              <a:buNone/>
            </a:pPr>
            <a:endParaRPr lang="en-IN" sz="2400" dirty="0">
              <a:latin typeface="Times New Roman" panose="02020603050405020304" pitchFamily="18" charset="0"/>
              <a:cs typeface="Times New Roman" panose="02020603050405020304" pitchFamily="18" charset="0"/>
            </a:endParaRPr>
          </a:p>
          <a:p>
            <a:pPr lvl="1" fontAlgn="base">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Interventions at various levels aiming at both individual women and women as a large section of the society at primary care delivery as well on legal and judicial fronts.</a:t>
            </a:r>
          </a:p>
          <a:p>
            <a:pPr lvl="1" fontAlgn="base">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Gender issues in assessment and care planning </a:t>
            </a:r>
          </a:p>
          <a:p>
            <a:pPr lvl="1" fontAlgn="base">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Initiatives to tackle violence and abuse </a:t>
            </a:r>
          </a:p>
          <a:p>
            <a:pPr lvl="1" fontAlgn="base">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Develop perinatal mental health services to improve recognition of and responses to the needs of women as mothers and care givers.</a:t>
            </a:r>
          </a:p>
          <a:p>
            <a:pPr fontAlgn="base">
              <a:buFont typeface="Wingdings" panose="05000000000000000000" pitchFamily="2" charset="2"/>
              <a:buChar char="Ø"/>
            </a:pPr>
            <a:endParaRPr lang="en-IN" sz="2800" dirty="0">
              <a:latin typeface="Times New Roman" panose="02020603050405020304" pitchFamily="18" charset="0"/>
              <a:cs typeface="Times New Roman" panose="02020603050405020304" pitchFamily="18" charset="0"/>
            </a:endParaRPr>
          </a:p>
          <a:p>
            <a:pPr fontAlgn="base">
              <a:buFont typeface="Wingdings" panose="05000000000000000000" pitchFamily="2" charset="2"/>
              <a:buChar char="Ø"/>
            </a:pPr>
            <a:endParaRPr lang="en-IN" sz="2800" dirty="0">
              <a:latin typeface="Times New Roman" panose="02020603050405020304" pitchFamily="18" charset="0"/>
              <a:cs typeface="Times New Roman" panose="02020603050405020304" pitchFamily="18" charset="0"/>
            </a:endParaRPr>
          </a:p>
          <a:p>
            <a:pPr lvl="1" fontAlgn="base"/>
            <a:endParaRPr lang="en-IN" sz="2800" dirty="0">
              <a:latin typeface="Times New Roman" panose="02020603050405020304" pitchFamily="18" charset="0"/>
              <a:cs typeface="Times New Roman" panose="02020603050405020304" pitchFamily="18" charset="0"/>
            </a:endParaRPr>
          </a:p>
          <a:p>
            <a:endParaRPr lang="en-IN" sz="2800" dirty="0"/>
          </a:p>
        </p:txBody>
      </p:sp>
    </p:spTree>
    <p:extLst>
      <p:ext uri="{BB962C8B-B14F-4D97-AF65-F5344CB8AC3E}">
        <p14:creationId xmlns:p14="http://schemas.microsoft.com/office/powerpoint/2010/main" val="271073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par>
                                <p:cTn id="8" presetID="31"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calcmode="lin" valueType="num">
                                      <p:cBhvr>
                                        <p:cTn id="1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3" dur="1000"/>
                                        <p:tgtEl>
                                          <p:spTgt spid="3">
                                            <p:txEl>
                                              <p:pRg st="1" end="1"/>
                                            </p:txEl>
                                          </p:spTgt>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7"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8"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9" dur="1000"/>
                                        <p:tgtEl>
                                          <p:spTgt spid="3">
                                            <p:txEl>
                                              <p:pRg st="2" end="2"/>
                                            </p:txEl>
                                          </p:spTgt>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3" end="3"/>
                                            </p:txEl>
                                          </p:spTgt>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4" end="4"/>
                                            </p:txEl>
                                          </p:spTgt>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p:cTn id="34"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6"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7" dur="1000"/>
                                        <p:tgtEl>
                                          <p:spTgt spid="3">
                                            <p:txEl>
                                              <p:pRg st="5" end="5"/>
                                            </p:txEl>
                                          </p:spTgt>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p:cTn id="40"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1"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2"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3" dur="1000"/>
                                        <p:tgtEl>
                                          <p:spTgt spid="3">
                                            <p:txEl>
                                              <p:pRg st="6" end="6"/>
                                            </p:txEl>
                                          </p:spTgt>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3">
                                            <p:txEl>
                                              <p:pRg st="15" end="15"/>
                                            </p:txEl>
                                          </p:spTgt>
                                        </p:tgtEl>
                                        <p:attrNameLst>
                                          <p:attrName>style.visibility</p:attrName>
                                        </p:attrNameLst>
                                      </p:cBhvr>
                                      <p:to>
                                        <p:strVal val="visible"/>
                                      </p:to>
                                    </p:set>
                                    <p:anim calcmode="lin" valueType="num">
                                      <p:cBhvr>
                                        <p:cTn id="46" dur="1000" fill="hold"/>
                                        <p:tgtEl>
                                          <p:spTgt spid="3">
                                            <p:txEl>
                                              <p:pRg st="15" end="15"/>
                                            </p:txEl>
                                          </p:spTgt>
                                        </p:tgtEl>
                                        <p:attrNameLst>
                                          <p:attrName>ppt_w</p:attrName>
                                        </p:attrNameLst>
                                      </p:cBhvr>
                                      <p:tavLst>
                                        <p:tav tm="0">
                                          <p:val>
                                            <p:fltVal val="0"/>
                                          </p:val>
                                        </p:tav>
                                        <p:tav tm="100000">
                                          <p:val>
                                            <p:strVal val="#ppt_w"/>
                                          </p:val>
                                        </p:tav>
                                      </p:tavLst>
                                    </p:anim>
                                    <p:anim calcmode="lin" valueType="num">
                                      <p:cBhvr>
                                        <p:cTn id="47" dur="1000" fill="hold"/>
                                        <p:tgtEl>
                                          <p:spTgt spid="3">
                                            <p:txEl>
                                              <p:pRg st="15" end="15"/>
                                            </p:txEl>
                                          </p:spTgt>
                                        </p:tgtEl>
                                        <p:attrNameLst>
                                          <p:attrName>ppt_h</p:attrName>
                                        </p:attrNameLst>
                                      </p:cBhvr>
                                      <p:tavLst>
                                        <p:tav tm="0">
                                          <p:val>
                                            <p:fltVal val="0"/>
                                          </p:val>
                                        </p:tav>
                                        <p:tav tm="100000">
                                          <p:val>
                                            <p:strVal val="#ppt_h"/>
                                          </p:val>
                                        </p:tav>
                                      </p:tavLst>
                                    </p:anim>
                                    <p:anim calcmode="lin" valueType="num">
                                      <p:cBhvr>
                                        <p:cTn id="48" dur="1000" fill="hold"/>
                                        <p:tgtEl>
                                          <p:spTgt spid="3">
                                            <p:txEl>
                                              <p:pRg st="15" end="15"/>
                                            </p:txEl>
                                          </p:spTgt>
                                        </p:tgtEl>
                                        <p:attrNameLst>
                                          <p:attrName>style.rotation</p:attrName>
                                        </p:attrNameLst>
                                      </p:cBhvr>
                                      <p:tavLst>
                                        <p:tav tm="0">
                                          <p:val>
                                            <p:fltVal val="90"/>
                                          </p:val>
                                        </p:tav>
                                        <p:tav tm="100000">
                                          <p:val>
                                            <p:fltVal val="0"/>
                                          </p:val>
                                        </p:tav>
                                      </p:tavLst>
                                    </p:anim>
                                    <p:animEffect transition="in" filter="fade">
                                      <p:cBhvr>
                                        <p:cTn id="49" dur="1000"/>
                                        <p:tgtEl>
                                          <p:spTgt spid="3">
                                            <p:txEl>
                                              <p:pRg st="15" end="15"/>
                                            </p:txEl>
                                          </p:spTgt>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3">
                                            <p:txEl>
                                              <p:pRg st="16" end="16"/>
                                            </p:txEl>
                                          </p:spTgt>
                                        </p:tgtEl>
                                        <p:attrNameLst>
                                          <p:attrName>style.visibility</p:attrName>
                                        </p:attrNameLst>
                                      </p:cBhvr>
                                      <p:to>
                                        <p:strVal val="visible"/>
                                      </p:to>
                                    </p:set>
                                    <p:anim calcmode="lin" valueType="num">
                                      <p:cBhvr>
                                        <p:cTn id="52" dur="1000" fill="hold"/>
                                        <p:tgtEl>
                                          <p:spTgt spid="3">
                                            <p:txEl>
                                              <p:pRg st="16" end="16"/>
                                            </p:txEl>
                                          </p:spTgt>
                                        </p:tgtEl>
                                        <p:attrNameLst>
                                          <p:attrName>ppt_w</p:attrName>
                                        </p:attrNameLst>
                                      </p:cBhvr>
                                      <p:tavLst>
                                        <p:tav tm="0">
                                          <p:val>
                                            <p:fltVal val="0"/>
                                          </p:val>
                                        </p:tav>
                                        <p:tav tm="100000">
                                          <p:val>
                                            <p:strVal val="#ppt_w"/>
                                          </p:val>
                                        </p:tav>
                                      </p:tavLst>
                                    </p:anim>
                                    <p:anim calcmode="lin" valueType="num">
                                      <p:cBhvr>
                                        <p:cTn id="53" dur="1000" fill="hold"/>
                                        <p:tgtEl>
                                          <p:spTgt spid="3">
                                            <p:txEl>
                                              <p:pRg st="16" end="16"/>
                                            </p:txEl>
                                          </p:spTgt>
                                        </p:tgtEl>
                                        <p:attrNameLst>
                                          <p:attrName>ppt_h</p:attrName>
                                        </p:attrNameLst>
                                      </p:cBhvr>
                                      <p:tavLst>
                                        <p:tav tm="0">
                                          <p:val>
                                            <p:fltVal val="0"/>
                                          </p:val>
                                        </p:tav>
                                        <p:tav tm="100000">
                                          <p:val>
                                            <p:strVal val="#ppt_h"/>
                                          </p:val>
                                        </p:tav>
                                      </p:tavLst>
                                    </p:anim>
                                    <p:anim calcmode="lin" valueType="num">
                                      <p:cBhvr>
                                        <p:cTn id="54" dur="1000" fill="hold"/>
                                        <p:tgtEl>
                                          <p:spTgt spid="3">
                                            <p:txEl>
                                              <p:pRg st="16" end="16"/>
                                            </p:txEl>
                                          </p:spTgt>
                                        </p:tgtEl>
                                        <p:attrNameLst>
                                          <p:attrName>style.rotation</p:attrName>
                                        </p:attrNameLst>
                                      </p:cBhvr>
                                      <p:tavLst>
                                        <p:tav tm="0">
                                          <p:val>
                                            <p:fltVal val="90"/>
                                          </p:val>
                                        </p:tav>
                                        <p:tav tm="100000">
                                          <p:val>
                                            <p:fltVal val="0"/>
                                          </p:val>
                                        </p:tav>
                                      </p:tavLst>
                                    </p:anim>
                                    <p:animEffect transition="in" filter="fade">
                                      <p:cBhvr>
                                        <p:cTn id="55" dur="1000"/>
                                        <p:tgtEl>
                                          <p:spTgt spid="3">
                                            <p:txEl>
                                              <p:pRg st="16" end="16"/>
                                            </p:txEl>
                                          </p:spTgt>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3">
                                            <p:txEl>
                                              <p:pRg st="17" end="17"/>
                                            </p:txEl>
                                          </p:spTgt>
                                        </p:tgtEl>
                                        <p:attrNameLst>
                                          <p:attrName>style.visibility</p:attrName>
                                        </p:attrNameLst>
                                      </p:cBhvr>
                                      <p:to>
                                        <p:strVal val="visible"/>
                                      </p:to>
                                    </p:set>
                                    <p:anim calcmode="lin" valueType="num">
                                      <p:cBhvr>
                                        <p:cTn id="58" dur="1000" fill="hold"/>
                                        <p:tgtEl>
                                          <p:spTgt spid="3">
                                            <p:txEl>
                                              <p:pRg st="17" end="17"/>
                                            </p:txEl>
                                          </p:spTgt>
                                        </p:tgtEl>
                                        <p:attrNameLst>
                                          <p:attrName>ppt_w</p:attrName>
                                        </p:attrNameLst>
                                      </p:cBhvr>
                                      <p:tavLst>
                                        <p:tav tm="0">
                                          <p:val>
                                            <p:fltVal val="0"/>
                                          </p:val>
                                        </p:tav>
                                        <p:tav tm="100000">
                                          <p:val>
                                            <p:strVal val="#ppt_w"/>
                                          </p:val>
                                        </p:tav>
                                      </p:tavLst>
                                    </p:anim>
                                    <p:anim calcmode="lin" valueType="num">
                                      <p:cBhvr>
                                        <p:cTn id="59" dur="1000" fill="hold"/>
                                        <p:tgtEl>
                                          <p:spTgt spid="3">
                                            <p:txEl>
                                              <p:pRg st="17" end="17"/>
                                            </p:txEl>
                                          </p:spTgt>
                                        </p:tgtEl>
                                        <p:attrNameLst>
                                          <p:attrName>ppt_h</p:attrName>
                                        </p:attrNameLst>
                                      </p:cBhvr>
                                      <p:tavLst>
                                        <p:tav tm="0">
                                          <p:val>
                                            <p:fltVal val="0"/>
                                          </p:val>
                                        </p:tav>
                                        <p:tav tm="100000">
                                          <p:val>
                                            <p:strVal val="#ppt_h"/>
                                          </p:val>
                                        </p:tav>
                                      </p:tavLst>
                                    </p:anim>
                                    <p:anim calcmode="lin" valueType="num">
                                      <p:cBhvr>
                                        <p:cTn id="60" dur="1000" fill="hold"/>
                                        <p:tgtEl>
                                          <p:spTgt spid="3">
                                            <p:txEl>
                                              <p:pRg st="17" end="17"/>
                                            </p:txEl>
                                          </p:spTgt>
                                        </p:tgtEl>
                                        <p:attrNameLst>
                                          <p:attrName>style.rotation</p:attrName>
                                        </p:attrNameLst>
                                      </p:cBhvr>
                                      <p:tavLst>
                                        <p:tav tm="0">
                                          <p:val>
                                            <p:fltVal val="90"/>
                                          </p:val>
                                        </p:tav>
                                        <p:tav tm="100000">
                                          <p:val>
                                            <p:fltVal val="0"/>
                                          </p:val>
                                        </p:tav>
                                      </p:tavLst>
                                    </p:anim>
                                    <p:animEffect transition="in" filter="fade">
                                      <p:cBhvr>
                                        <p:cTn id="61" dur="1000"/>
                                        <p:tgtEl>
                                          <p:spTgt spid="3">
                                            <p:txEl>
                                              <p:pRg st="17" end="17"/>
                                            </p:txEl>
                                          </p:spTgt>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3">
                                            <p:txEl>
                                              <p:pRg st="18" end="18"/>
                                            </p:txEl>
                                          </p:spTgt>
                                        </p:tgtEl>
                                        <p:attrNameLst>
                                          <p:attrName>style.visibility</p:attrName>
                                        </p:attrNameLst>
                                      </p:cBhvr>
                                      <p:to>
                                        <p:strVal val="visible"/>
                                      </p:to>
                                    </p:set>
                                    <p:anim calcmode="lin" valueType="num">
                                      <p:cBhvr>
                                        <p:cTn id="64" dur="1000" fill="hold"/>
                                        <p:tgtEl>
                                          <p:spTgt spid="3">
                                            <p:txEl>
                                              <p:pRg st="18" end="18"/>
                                            </p:txEl>
                                          </p:spTgt>
                                        </p:tgtEl>
                                        <p:attrNameLst>
                                          <p:attrName>ppt_w</p:attrName>
                                        </p:attrNameLst>
                                      </p:cBhvr>
                                      <p:tavLst>
                                        <p:tav tm="0">
                                          <p:val>
                                            <p:fltVal val="0"/>
                                          </p:val>
                                        </p:tav>
                                        <p:tav tm="100000">
                                          <p:val>
                                            <p:strVal val="#ppt_w"/>
                                          </p:val>
                                        </p:tav>
                                      </p:tavLst>
                                    </p:anim>
                                    <p:anim calcmode="lin" valueType="num">
                                      <p:cBhvr>
                                        <p:cTn id="65" dur="1000" fill="hold"/>
                                        <p:tgtEl>
                                          <p:spTgt spid="3">
                                            <p:txEl>
                                              <p:pRg st="18" end="18"/>
                                            </p:txEl>
                                          </p:spTgt>
                                        </p:tgtEl>
                                        <p:attrNameLst>
                                          <p:attrName>ppt_h</p:attrName>
                                        </p:attrNameLst>
                                      </p:cBhvr>
                                      <p:tavLst>
                                        <p:tav tm="0">
                                          <p:val>
                                            <p:fltVal val="0"/>
                                          </p:val>
                                        </p:tav>
                                        <p:tav tm="100000">
                                          <p:val>
                                            <p:strVal val="#ppt_h"/>
                                          </p:val>
                                        </p:tav>
                                      </p:tavLst>
                                    </p:anim>
                                    <p:anim calcmode="lin" valueType="num">
                                      <p:cBhvr>
                                        <p:cTn id="66" dur="1000" fill="hold"/>
                                        <p:tgtEl>
                                          <p:spTgt spid="3">
                                            <p:txEl>
                                              <p:pRg st="18" end="18"/>
                                            </p:txEl>
                                          </p:spTgt>
                                        </p:tgtEl>
                                        <p:attrNameLst>
                                          <p:attrName>style.rotation</p:attrName>
                                        </p:attrNameLst>
                                      </p:cBhvr>
                                      <p:tavLst>
                                        <p:tav tm="0">
                                          <p:val>
                                            <p:fltVal val="90"/>
                                          </p:val>
                                        </p:tav>
                                        <p:tav tm="100000">
                                          <p:val>
                                            <p:fltVal val="0"/>
                                          </p:val>
                                        </p:tav>
                                      </p:tavLst>
                                    </p:anim>
                                    <p:animEffect transition="in" filter="fade">
                                      <p:cBhvr>
                                        <p:cTn id="67" dur="10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C6541C-BB1B-4760-8468-E7FC90D9C1A6}"/>
              </a:ext>
            </a:extLst>
          </p:cNvPr>
          <p:cNvSpPr>
            <a:spLocks noGrp="1"/>
          </p:cNvSpPr>
          <p:nvPr>
            <p:ph type="title"/>
          </p:nvPr>
        </p:nvSpPr>
        <p:spPr/>
        <p:txBody>
          <a:bodyPr/>
          <a:lstStyle/>
          <a:p>
            <a:endParaRPr lang="en-IN" dirty="0"/>
          </a:p>
        </p:txBody>
      </p:sp>
      <p:pic>
        <p:nvPicPr>
          <p:cNvPr id="5" name="Content Placeholder 4">
            <a:extLst>
              <a:ext uri="{FF2B5EF4-FFF2-40B4-BE49-F238E27FC236}">
                <a16:creationId xmlns="" xmlns:a16="http://schemas.microsoft.com/office/drawing/2014/main" id="{C4C717CE-C455-4253-A5E9-385CC71FC3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8394" y="2160588"/>
            <a:ext cx="5175249" cy="3881437"/>
          </a:xfrm>
        </p:spPr>
      </p:pic>
    </p:spTree>
    <p:extLst>
      <p:ext uri="{BB962C8B-B14F-4D97-AF65-F5344CB8AC3E}">
        <p14:creationId xmlns:p14="http://schemas.microsoft.com/office/powerpoint/2010/main" val="422299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B9DBB3-3998-42AF-981C-EB852C78FE57}"/>
              </a:ext>
            </a:extLst>
          </p:cNvPr>
          <p:cNvSpPr>
            <a:spLocks noGrp="1"/>
          </p:cNvSpPr>
          <p:nvPr>
            <p:ph type="title"/>
          </p:nvPr>
        </p:nvSpPr>
        <p:spPr/>
        <p:txBody>
          <a:bodyPr/>
          <a:lstStyle/>
          <a:p>
            <a:endParaRPr lang="en-IN"/>
          </a:p>
        </p:txBody>
      </p:sp>
      <p:pic>
        <p:nvPicPr>
          <p:cNvPr id="5" name="Content Placeholder 4">
            <a:extLst>
              <a:ext uri="{FF2B5EF4-FFF2-40B4-BE49-F238E27FC236}">
                <a16:creationId xmlns="" xmlns:a16="http://schemas.microsoft.com/office/drawing/2014/main" id="{DE25DB12-EAA3-48BC-A6B8-CC86884BF6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8394" y="2160588"/>
            <a:ext cx="5175249" cy="3881437"/>
          </a:xfrm>
        </p:spPr>
      </p:pic>
    </p:spTree>
    <p:extLst>
      <p:ext uri="{BB962C8B-B14F-4D97-AF65-F5344CB8AC3E}">
        <p14:creationId xmlns:p14="http://schemas.microsoft.com/office/powerpoint/2010/main" val="1749670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6775" y="2623235"/>
            <a:ext cx="8379725" cy="1569660"/>
          </a:xfrm>
          <a:prstGeom prst="rect">
            <a:avLst/>
          </a:prstGeom>
        </p:spPr>
        <p:txBody>
          <a:bodyPr wrap="square">
            <a:spAutoFit/>
          </a:bodyPr>
          <a:lstStyle/>
          <a:p>
            <a:r>
              <a:rPr lang="en-US" sz="9600" b="1" dirty="0" smtClean="0"/>
              <a:t>THANK  YOU</a:t>
            </a:r>
            <a:endParaRPr lang="en-IN" sz="9600" b="1" dirty="0"/>
          </a:p>
        </p:txBody>
      </p:sp>
    </p:spTree>
    <p:extLst>
      <p:ext uri="{BB962C8B-B14F-4D97-AF65-F5344CB8AC3E}">
        <p14:creationId xmlns:p14="http://schemas.microsoft.com/office/powerpoint/2010/main" val="1213888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388789-AAFD-4EF7-9BBB-76D2E8E51022}"/>
              </a:ext>
            </a:extLst>
          </p:cNvPr>
          <p:cNvSpPr>
            <a:spLocks noGrp="1"/>
          </p:cNvSpPr>
          <p:nvPr>
            <p:ph type="title"/>
          </p:nvPr>
        </p:nvSpPr>
        <p:spPr/>
        <p:txBody>
          <a:bodyPr>
            <a:normAutofit/>
          </a:bodyPr>
          <a:lstStyle/>
          <a:p>
            <a:r>
              <a:rPr lang="en-IN" sz="4000" dirty="0">
                <a:latin typeface="Times New Roman" panose="02020603050405020304" pitchFamily="18" charset="0"/>
                <a:cs typeface="Times New Roman" panose="02020603050405020304" pitchFamily="18" charset="0"/>
              </a:rPr>
              <a:t>(Contd..)</a:t>
            </a:r>
          </a:p>
        </p:txBody>
      </p:sp>
      <p:sp>
        <p:nvSpPr>
          <p:cNvPr id="3" name="Content Placeholder 2">
            <a:extLst>
              <a:ext uri="{FF2B5EF4-FFF2-40B4-BE49-F238E27FC236}">
                <a16:creationId xmlns="" xmlns:a16="http://schemas.microsoft.com/office/drawing/2014/main" id="{4D075C06-E941-4F36-BFD0-48DD51219D6B}"/>
              </a:ext>
            </a:extLst>
          </p:cNvPr>
          <p:cNvSpPr>
            <a:spLocks noGrp="1"/>
          </p:cNvSpPr>
          <p:nvPr>
            <p:ph idx="1"/>
          </p:nvPr>
        </p:nvSpPr>
        <p:spPr>
          <a:xfrm>
            <a:off x="677333" y="1209823"/>
            <a:ext cx="9887503" cy="4831540"/>
          </a:xfrm>
        </p:spPr>
        <p:txBody>
          <a:bodyPr>
            <a:noAutofit/>
          </a:bodyPr>
          <a:lstStyle/>
          <a:p>
            <a:r>
              <a:rPr lang="en-IN" sz="3200" dirty="0">
                <a:solidFill>
                  <a:schemeClr val="tx1"/>
                </a:solidFill>
                <a:latin typeface="Times New Roman" panose="02020603050405020304" pitchFamily="18" charset="0"/>
                <a:cs typeface="Times New Roman" panose="02020603050405020304" pitchFamily="18" charset="0"/>
              </a:rPr>
              <a:t>Mental disorders can affect women and men differently. Some disorders are more common in women such as </a:t>
            </a:r>
            <a:r>
              <a:rPr lang="en-IN" sz="3200" dirty="0">
                <a:solidFill>
                  <a:schemeClr val="tx1"/>
                </a:solidFill>
                <a:latin typeface="Times New Roman" panose="02020603050405020304" pitchFamily="18" charset="0"/>
                <a:cs typeface="Times New Roman" panose="02020603050405020304" pitchFamily="18" charset="0"/>
                <a:hlinkClick r:id="rId2">
                  <a:extLst>
                    <a:ext uri="{A12FA001-AC4F-418D-AE19-62706E023703}">
                      <ahyp:hlinkClr xmlns="" xmlns:ahyp="http://schemas.microsoft.com/office/drawing/2018/hyperlinkcolor" val="tx"/>
                    </a:ext>
                  </a:extLst>
                </a:hlinkClick>
              </a:rPr>
              <a:t>depression</a:t>
            </a:r>
            <a:r>
              <a:rPr lang="en-IN" sz="3200" dirty="0">
                <a:solidFill>
                  <a:schemeClr val="tx1"/>
                </a:solidFill>
                <a:latin typeface="Times New Roman" panose="02020603050405020304" pitchFamily="18" charset="0"/>
                <a:cs typeface="Times New Roman" panose="02020603050405020304" pitchFamily="18" charset="0"/>
              </a:rPr>
              <a:t> and </a:t>
            </a:r>
            <a:r>
              <a:rPr lang="en-IN" sz="3200" dirty="0">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 xmlns:ahyp="http://schemas.microsoft.com/office/drawing/2018/hyperlinkcolor" val="tx"/>
                    </a:ext>
                  </a:extLst>
                </a:hlinkClick>
              </a:rPr>
              <a:t>anxiety</a:t>
            </a:r>
            <a:r>
              <a:rPr lang="en-IN" sz="3200" dirty="0">
                <a:solidFill>
                  <a:schemeClr val="tx1"/>
                </a:solidFill>
                <a:latin typeface="Times New Roman" panose="02020603050405020304" pitchFamily="18" charset="0"/>
                <a:cs typeface="Times New Roman" panose="02020603050405020304" pitchFamily="18" charset="0"/>
              </a:rPr>
              <a:t>. There are also certain types of depression that are unique to women. </a:t>
            </a:r>
          </a:p>
          <a:p>
            <a:r>
              <a:rPr lang="en-IN" sz="3200" dirty="0">
                <a:solidFill>
                  <a:schemeClr val="tx1"/>
                </a:solidFill>
                <a:latin typeface="Times New Roman" panose="02020603050405020304" pitchFamily="18" charset="0"/>
                <a:cs typeface="Times New Roman" panose="02020603050405020304" pitchFamily="18" charset="0"/>
              </a:rPr>
              <a:t>Some women may experience symptoms of mental disorders at times of hormone change, such as </a:t>
            </a:r>
            <a:r>
              <a:rPr lang="en-IN" sz="3200" dirty="0">
                <a:solidFill>
                  <a:schemeClr val="tx1"/>
                </a:solidFill>
                <a:latin typeface="Times New Roman" panose="02020603050405020304" pitchFamily="18" charset="0"/>
                <a:cs typeface="Times New Roman" panose="02020603050405020304" pitchFamily="18" charset="0"/>
                <a:hlinkClick r:id="rId4">
                  <a:extLst>
                    <a:ext uri="{A12FA001-AC4F-418D-AE19-62706E023703}">
                      <ahyp:hlinkClr xmlns="" xmlns:ahyp="http://schemas.microsoft.com/office/drawing/2018/hyperlinkcolor" val="tx"/>
                    </a:ext>
                  </a:extLst>
                </a:hlinkClick>
              </a:rPr>
              <a:t>perinatal depression</a:t>
            </a:r>
            <a:r>
              <a:rPr lang="en-IN" sz="3200" dirty="0">
                <a:solidFill>
                  <a:schemeClr val="tx1"/>
                </a:solidFill>
                <a:latin typeface="Times New Roman" panose="02020603050405020304" pitchFamily="18" charset="0"/>
                <a:cs typeface="Times New Roman" panose="02020603050405020304" pitchFamily="18" charset="0"/>
              </a:rPr>
              <a:t>, premenstrual dysphoric disorder, and per menopause-related depression. When it comes to other mental disorders such as </a:t>
            </a:r>
            <a:r>
              <a:rPr lang="en-IN" sz="3200" dirty="0">
                <a:solidFill>
                  <a:schemeClr val="tx1"/>
                </a:solidFill>
                <a:latin typeface="Times New Roman" panose="02020603050405020304" pitchFamily="18" charset="0"/>
                <a:cs typeface="Times New Roman" panose="02020603050405020304" pitchFamily="18" charset="0"/>
                <a:hlinkClick r:id="rId5">
                  <a:extLst>
                    <a:ext uri="{A12FA001-AC4F-418D-AE19-62706E023703}">
                      <ahyp:hlinkClr xmlns="" xmlns:ahyp="http://schemas.microsoft.com/office/drawing/2018/hyperlinkcolor" val="tx"/>
                    </a:ext>
                  </a:extLst>
                </a:hlinkClick>
              </a:rPr>
              <a:t>schizophrenia</a:t>
            </a:r>
            <a:r>
              <a:rPr lang="en-IN" sz="3200" dirty="0">
                <a:solidFill>
                  <a:schemeClr val="tx1"/>
                </a:solidFill>
                <a:latin typeface="Times New Roman" panose="02020603050405020304" pitchFamily="18" charset="0"/>
                <a:cs typeface="Times New Roman" panose="02020603050405020304" pitchFamily="18" charset="0"/>
              </a:rPr>
              <a:t> and </a:t>
            </a:r>
            <a:r>
              <a:rPr lang="en-IN" sz="3200" dirty="0">
                <a:solidFill>
                  <a:schemeClr val="tx1"/>
                </a:solidFill>
                <a:latin typeface="Times New Roman" panose="02020603050405020304" pitchFamily="18" charset="0"/>
                <a:cs typeface="Times New Roman" panose="02020603050405020304" pitchFamily="18" charset="0"/>
                <a:hlinkClick r:id="rId6">
                  <a:extLst>
                    <a:ext uri="{A12FA001-AC4F-418D-AE19-62706E023703}">
                      <ahyp:hlinkClr xmlns="" xmlns:ahyp="http://schemas.microsoft.com/office/drawing/2018/hyperlinkcolor" val="tx"/>
                    </a:ext>
                  </a:extLst>
                </a:hlinkClick>
              </a:rPr>
              <a:t>bipolar disorder</a:t>
            </a:r>
            <a:r>
              <a:rPr lang="en-IN" sz="3200" dirty="0">
                <a:solidFill>
                  <a:schemeClr val="tx1"/>
                </a:solidFill>
                <a:latin typeface="Times New Roman" panose="02020603050405020304" pitchFamily="18" charset="0"/>
                <a:cs typeface="Times New Roman" panose="02020603050405020304" pitchFamily="18" charset="0"/>
              </a:rPr>
              <a:t>, research has not found differences in rates that men and women experiences these illnesses. </a:t>
            </a:r>
          </a:p>
          <a:p>
            <a:endParaRPr lang="en-I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495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875755-8CB5-4056-B6E6-4412BA4BBE39}"/>
              </a:ext>
            </a:extLst>
          </p:cNvPr>
          <p:cNvSpPr>
            <a:spLocks noGrp="1"/>
          </p:cNvSpPr>
          <p:nvPr>
            <p:ph type="title"/>
          </p:nvPr>
        </p:nvSpPr>
        <p:spPr>
          <a:xfrm>
            <a:off x="677334" y="0"/>
            <a:ext cx="8596668" cy="1930400"/>
          </a:xfrm>
        </p:spPr>
        <p:txBody>
          <a:bodyPr>
            <a:normAutofit/>
          </a:bodyPr>
          <a:lstStyle/>
          <a:p>
            <a:r>
              <a:rPr lang="en-IN" sz="4000" b="1" dirty="0">
                <a:latin typeface="Times New Roman" panose="02020603050405020304" pitchFamily="18" charset="0"/>
                <a:cs typeface="Times New Roman" panose="02020603050405020304" pitchFamily="18" charset="0"/>
              </a:rPr>
              <a:t>Sex Differences In Prevalence, Onset And Course Of Disorders</a:t>
            </a:r>
            <a:r>
              <a:rPr lang="en-IN" sz="4000" dirty="0">
                <a:latin typeface="Times New Roman" panose="02020603050405020304" pitchFamily="18" charset="0"/>
                <a:cs typeface="Times New Roman" panose="02020603050405020304" pitchFamily="18" charset="0"/>
              </a:rPr>
              <a:t/>
            </a:r>
            <a:br>
              <a:rPr lang="en-IN" sz="4000" dirty="0">
                <a:latin typeface="Times New Roman" panose="02020603050405020304" pitchFamily="18" charset="0"/>
                <a:cs typeface="Times New Roman" panose="02020603050405020304" pitchFamily="18" charset="0"/>
              </a:rPr>
            </a:br>
            <a:endParaRPr lang="en-IN"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58287F73-18D5-4D70-8231-B658A85D7FF7}"/>
              </a:ext>
            </a:extLst>
          </p:cNvPr>
          <p:cNvSpPr>
            <a:spLocks noGrp="1"/>
          </p:cNvSpPr>
          <p:nvPr>
            <p:ph idx="1"/>
          </p:nvPr>
        </p:nvSpPr>
        <p:spPr>
          <a:xfrm>
            <a:off x="140677" y="1181686"/>
            <a:ext cx="10213145" cy="5795889"/>
          </a:xfrm>
        </p:spPr>
        <p:txBody>
          <a:bodyPr>
            <a:normAutofit fontScale="92500" lnSpcReduction="10000"/>
          </a:bodyPr>
          <a:lstStyle/>
          <a:p>
            <a:pPr marL="0" indent="0">
              <a:buNone/>
            </a:pPr>
            <a:r>
              <a:rPr lang="en-IN" sz="3300" dirty="0">
                <a:latin typeface="Times New Roman" panose="02020603050405020304" pitchFamily="18" charset="0"/>
                <a:cs typeface="Times New Roman" panose="02020603050405020304" pitchFamily="18" charset="0"/>
              </a:rPr>
              <a:t>Lifetime prevalence rates for any kind of psychiatric disorder -men (48.7%) , women (47.3%)</a:t>
            </a:r>
          </a:p>
          <a:p>
            <a:pPr lvl="0"/>
            <a:r>
              <a:rPr lang="en-IN" sz="3300" u="sng" dirty="0">
                <a:latin typeface="Times New Roman" panose="02020603050405020304" pitchFamily="18" charset="0"/>
                <a:cs typeface="Times New Roman" panose="02020603050405020304" pitchFamily="18" charset="0"/>
              </a:rPr>
              <a:t>In childhood</a:t>
            </a:r>
            <a:r>
              <a:rPr lang="en-IN" sz="3300" dirty="0">
                <a:latin typeface="Times New Roman" panose="02020603050405020304" pitchFamily="18" charset="0"/>
                <a:cs typeface="Times New Roman" panose="02020603050405020304" pitchFamily="18" charset="0"/>
              </a:rPr>
              <a:t>: higher prevalence of </a:t>
            </a:r>
            <a:r>
              <a:rPr lang="en-IN" sz="3300" b="1" dirty="0">
                <a:latin typeface="Times New Roman" panose="02020603050405020304" pitchFamily="18" charset="0"/>
                <a:cs typeface="Times New Roman" panose="02020603050405020304" pitchFamily="18" charset="0"/>
              </a:rPr>
              <a:t>conduct disorders</a:t>
            </a:r>
            <a:r>
              <a:rPr lang="en-IN" sz="3300" dirty="0">
                <a:latin typeface="Times New Roman" panose="02020603050405020304" pitchFamily="18" charset="0"/>
                <a:cs typeface="Times New Roman" panose="02020603050405020304" pitchFamily="18" charset="0"/>
              </a:rPr>
              <a:t>, for e.g. aggressive and antisocial behaviours- boys&gt; girls. </a:t>
            </a:r>
          </a:p>
          <a:p>
            <a:pPr lvl="0"/>
            <a:r>
              <a:rPr lang="en-IN" sz="3300" u="sng" dirty="0">
                <a:latin typeface="Times New Roman" panose="02020603050405020304" pitchFamily="18" charset="0"/>
                <a:cs typeface="Times New Roman" panose="02020603050405020304" pitchFamily="18" charset="0"/>
              </a:rPr>
              <a:t>During adolescence: </a:t>
            </a:r>
            <a:endParaRPr lang="en-IN" sz="3300" dirty="0">
              <a:latin typeface="Times New Roman" panose="02020603050405020304" pitchFamily="18" charset="0"/>
              <a:cs typeface="Times New Roman" panose="02020603050405020304" pitchFamily="18" charset="0"/>
            </a:endParaRPr>
          </a:p>
          <a:p>
            <a:pPr marL="0" indent="0">
              <a:buNone/>
            </a:pPr>
            <a:r>
              <a:rPr lang="en-IN" sz="3300" dirty="0">
                <a:latin typeface="Times New Roman" panose="02020603050405020304" pitchFamily="18" charset="0"/>
                <a:cs typeface="Times New Roman" panose="02020603050405020304" pitchFamily="18" charset="0"/>
              </a:rPr>
              <a:t>• prevalence of </a:t>
            </a:r>
            <a:r>
              <a:rPr lang="en-IN" sz="3300" b="1" dirty="0">
                <a:latin typeface="Times New Roman" panose="02020603050405020304" pitchFamily="18" charset="0"/>
                <a:cs typeface="Times New Roman" panose="02020603050405020304" pitchFamily="18" charset="0"/>
              </a:rPr>
              <a:t>depression and eating disorders</a:t>
            </a:r>
            <a:r>
              <a:rPr lang="en-IN" sz="3300" dirty="0">
                <a:latin typeface="Times New Roman" panose="02020603050405020304" pitchFamily="18" charset="0"/>
                <a:cs typeface="Times New Roman" panose="02020603050405020304" pitchFamily="18" charset="0"/>
              </a:rPr>
              <a:t>, and engage more in suicidal ideation and suicide attempts –girls&gt;boys. </a:t>
            </a:r>
          </a:p>
          <a:p>
            <a:pPr marL="0" indent="0">
              <a:buNone/>
            </a:pPr>
            <a:r>
              <a:rPr lang="en-IN" sz="3300" dirty="0">
                <a:latin typeface="Times New Roman" panose="02020603050405020304" pitchFamily="18" charset="0"/>
                <a:cs typeface="Times New Roman" panose="02020603050405020304" pitchFamily="18" charset="0"/>
              </a:rPr>
              <a:t>• problems with </a:t>
            </a:r>
            <a:r>
              <a:rPr lang="en-IN" sz="3300" b="1" dirty="0">
                <a:latin typeface="Times New Roman" panose="02020603050405020304" pitchFamily="18" charset="0"/>
                <a:cs typeface="Times New Roman" panose="02020603050405020304" pitchFamily="18" charset="0"/>
              </a:rPr>
              <a:t>anger</a:t>
            </a:r>
            <a:r>
              <a:rPr lang="en-IN" sz="3300" dirty="0">
                <a:latin typeface="Times New Roman" panose="02020603050405020304" pitchFamily="18" charset="0"/>
                <a:cs typeface="Times New Roman" panose="02020603050405020304" pitchFamily="18" charset="0"/>
              </a:rPr>
              <a:t>, engage in high-risk behaviours and commit suicide –boys&gt;girls. </a:t>
            </a:r>
          </a:p>
          <a:p>
            <a:pPr marL="0" indent="0">
              <a:buNone/>
            </a:pPr>
            <a:r>
              <a:rPr lang="en-IN" sz="3300" dirty="0">
                <a:latin typeface="Times New Roman" panose="02020603050405020304" pitchFamily="18" charset="0"/>
                <a:cs typeface="Times New Roman" panose="02020603050405020304" pitchFamily="18" charset="0"/>
              </a:rPr>
              <a:t>• adolescent girls are more prone to symptoms that are directed inwardly, while adolescent boys are more prone to act out.</a:t>
            </a:r>
          </a:p>
          <a:p>
            <a:endParaRPr lang="en-IN" dirty="0"/>
          </a:p>
          <a:p>
            <a:endParaRPr lang="en-IN" dirty="0"/>
          </a:p>
        </p:txBody>
      </p:sp>
    </p:spTree>
    <p:extLst>
      <p:ext uri="{BB962C8B-B14F-4D97-AF65-F5344CB8AC3E}">
        <p14:creationId xmlns:p14="http://schemas.microsoft.com/office/powerpoint/2010/main" val="107515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00E479-A72D-4E0D-97CC-DBBE0533AEB1}"/>
              </a:ext>
            </a:extLst>
          </p:cNvPr>
          <p:cNvSpPr>
            <a:spLocks noGrp="1"/>
          </p:cNvSpPr>
          <p:nvPr>
            <p:ph type="title"/>
          </p:nvPr>
        </p:nvSpPr>
        <p:spPr>
          <a:xfrm>
            <a:off x="677334" y="0"/>
            <a:ext cx="8596668" cy="1930400"/>
          </a:xfrm>
        </p:spPr>
        <p:txBody>
          <a:bodyPr>
            <a:normAutofit/>
          </a:bodyPr>
          <a:lstStyle/>
          <a:p>
            <a:r>
              <a:rPr lang="en-IN" sz="4000" dirty="0">
                <a:latin typeface="Times New Roman" panose="02020603050405020304" pitchFamily="18" charset="0"/>
                <a:cs typeface="Times New Roman" panose="02020603050405020304" pitchFamily="18" charset="0"/>
              </a:rPr>
              <a:t>(Contd.)</a:t>
            </a:r>
          </a:p>
        </p:txBody>
      </p:sp>
      <p:sp>
        <p:nvSpPr>
          <p:cNvPr id="3" name="Content Placeholder 2">
            <a:extLst>
              <a:ext uri="{FF2B5EF4-FFF2-40B4-BE49-F238E27FC236}">
                <a16:creationId xmlns="" xmlns:a16="http://schemas.microsoft.com/office/drawing/2014/main" id="{67B8E64F-6123-45F4-9BED-8379C09798B9}"/>
              </a:ext>
            </a:extLst>
          </p:cNvPr>
          <p:cNvSpPr>
            <a:spLocks noGrp="1"/>
          </p:cNvSpPr>
          <p:nvPr>
            <p:ph idx="1"/>
          </p:nvPr>
        </p:nvSpPr>
        <p:spPr>
          <a:xfrm>
            <a:off x="351693" y="618978"/>
            <a:ext cx="10227212" cy="6239021"/>
          </a:xfrm>
        </p:spPr>
        <p:txBody>
          <a:bodyPr>
            <a:noAutofit/>
          </a:bodyPr>
          <a:lstStyle/>
          <a:p>
            <a:pPr lvl="0"/>
            <a:r>
              <a:rPr lang="en-IN" sz="2800" u="sng" dirty="0">
                <a:latin typeface="Times New Roman" panose="02020603050405020304" pitchFamily="18" charset="0"/>
                <a:cs typeface="Times New Roman" panose="02020603050405020304" pitchFamily="18" charset="0"/>
              </a:rPr>
              <a:t>In adulthood: </a:t>
            </a:r>
            <a:endParaRPr lang="en-IN" sz="2800" dirty="0">
              <a:latin typeface="Times New Roman" panose="02020603050405020304" pitchFamily="18" charset="0"/>
              <a:cs typeface="Times New Roman" panose="02020603050405020304" pitchFamily="18" charset="0"/>
            </a:endParaRPr>
          </a:p>
          <a:p>
            <a:pPr marL="0" indent="0">
              <a:buNone/>
            </a:pPr>
            <a:r>
              <a:rPr lang="en-IN" sz="2800" dirty="0">
                <a:latin typeface="Times New Roman" panose="02020603050405020304" pitchFamily="18" charset="0"/>
                <a:cs typeface="Times New Roman" panose="02020603050405020304" pitchFamily="18" charset="0"/>
              </a:rPr>
              <a:t>• The prevalence of </a:t>
            </a:r>
            <a:r>
              <a:rPr lang="en-IN" sz="2800" b="1" dirty="0">
                <a:latin typeface="Times New Roman" panose="02020603050405020304" pitchFamily="18" charset="0"/>
                <a:cs typeface="Times New Roman" panose="02020603050405020304" pitchFamily="18" charset="0"/>
              </a:rPr>
              <a:t>depression and anxiety </a:t>
            </a:r>
            <a:r>
              <a:rPr lang="en-IN" sz="2800" dirty="0">
                <a:latin typeface="Times New Roman" panose="02020603050405020304" pitchFamily="18" charset="0"/>
                <a:cs typeface="Times New Roman" panose="02020603050405020304" pitchFamily="18" charset="0"/>
              </a:rPr>
              <a:t>is much higher in women, while;</a:t>
            </a:r>
          </a:p>
          <a:p>
            <a:pPr marL="0" indent="0">
              <a:buNone/>
            </a:pPr>
            <a:r>
              <a:rPr lang="en-IN" sz="2800" dirty="0">
                <a:latin typeface="Times New Roman" panose="02020603050405020304" pitchFamily="18" charset="0"/>
                <a:cs typeface="Times New Roman" panose="02020603050405020304" pitchFamily="18" charset="0"/>
              </a:rPr>
              <a:t>• Substance use disorders and antisocial behaviours are higher in men. </a:t>
            </a:r>
          </a:p>
          <a:p>
            <a:pPr marL="0" indent="0">
              <a:buNone/>
            </a:pPr>
            <a:r>
              <a:rPr lang="en-IN" sz="2800" dirty="0">
                <a:latin typeface="Times New Roman" panose="02020603050405020304" pitchFamily="18" charset="0"/>
                <a:cs typeface="Times New Roman" panose="02020603050405020304" pitchFamily="18" charset="0"/>
              </a:rPr>
              <a:t>• In the case of severe mental disorders such as </a:t>
            </a:r>
            <a:r>
              <a:rPr lang="en-IN" sz="2800" b="1" dirty="0">
                <a:latin typeface="Times New Roman" panose="02020603050405020304" pitchFamily="18" charset="0"/>
                <a:cs typeface="Times New Roman" panose="02020603050405020304" pitchFamily="18" charset="0"/>
              </a:rPr>
              <a:t>schizophrenia and bipolar depression</a:t>
            </a:r>
            <a:r>
              <a:rPr lang="en-IN" sz="2800" dirty="0">
                <a:latin typeface="Times New Roman" panose="02020603050405020304" pitchFamily="18" charset="0"/>
                <a:cs typeface="Times New Roman" panose="02020603050405020304" pitchFamily="18" charset="0"/>
              </a:rPr>
              <a:t>, there are no consistent sex differences in prevalence, but men typically have an earlier onset of schizophrenia, while women are more likely to exhibit serious forms of bipolar depression.</a:t>
            </a:r>
          </a:p>
          <a:p>
            <a:pPr lvl="0"/>
            <a:r>
              <a:rPr lang="en-IN" sz="2800" u="sng" dirty="0">
                <a:latin typeface="Times New Roman" panose="02020603050405020304" pitchFamily="18" charset="0"/>
                <a:cs typeface="Times New Roman" panose="02020603050405020304" pitchFamily="18" charset="0"/>
              </a:rPr>
              <a:t>In older age groups</a:t>
            </a:r>
            <a:r>
              <a:rPr lang="en-IN" sz="2800" dirty="0">
                <a:latin typeface="Times New Roman" panose="02020603050405020304" pitchFamily="18" charset="0"/>
                <a:cs typeface="Times New Roman" panose="02020603050405020304" pitchFamily="18" charset="0"/>
              </a:rPr>
              <a:t>: Although the incidence rates for </a:t>
            </a:r>
            <a:r>
              <a:rPr lang="en-IN" sz="2800" b="1" dirty="0">
                <a:latin typeface="Times New Roman" panose="02020603050405020304" pitchFamily="18" charset="0"/>
                <a:cs typeface="Times New Roman" panose="02020603050405020304" pitchFamily="18" charset="0"/>
              </a:rPr>
              <a:t>Alzheimer’s disease</a:t>
            </a:r>
            <a:r>
              <a:rPr lang="en-IN" sz="2800" dirty="0">
                <a:latin typeface="Times New Roman" panose="02020603050405020304" pitchFamily="18" charset="0"/>
                <a:cs typeface="Times New Roman" panose="02020603050405020304" pitchFamily="18" charset="0"/>
              </a:rPr>
              <a:t> is reported to be the same for women and men, women’s longer life expectancy so, women&gt;men</a:t>
            </a:r>
          </a:p>
          <a:p>
            <a:endParaRPr lang="en-IN" sz="2800" dirty="0"/>
          </a:p>
        </p:txBody>
      </p:sp>
    </p:spTree>
    <p:extLst>
      <p:ext uri="{BB962C8B-B14F-4D97-AF65-F5344CB8AC3E}">
        <p14:creationId xmlns:p14="http://schemas.microsoft.com/office/powerpoint/2010/main" val="339566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6128B0-71BB-4B6D-B3E7-658886427805}"/>
              </a:ext>
            </a:extLst>
          </p:cNvPr>
          <p:cNvSpPr>
            <a:spLocks noGrp="1"/>
          </p:cNvSpPr>
          <p:nvPr>
            <p:ph type="title"/>
          </p:nvPr>
        </p:nvSpPr>
        <p:spPr>
          <a:xfrm>
            <a:off x="677334" y="253218"/>
            <a:ext cx="8596668" cy="1677182"/>
          </a:xfrm>
        </p:spPr>
        <p:txBody>
          <a:bodyPr>
            <a:normAutofit/>
          </a:bodyPr>
          <a:lstStyle/>
          <a:p>
            <a:r>
              <a:rPr lang="en-IN" sz="4000" b="1" dirty="0">
                <a:latin typeface="Times New Roman" panose="02020603050405020304" pitchFamily="18" charset="0"/>
                <a:cs typeface="Times New Roman" panose="02020603050405020304" pitchFamily="18" charset="0"/>
              </a:rPr>
              <a:t>UNDERLYING FACTORS :</a:t>
            </a:r>
            <a:r>
              <a:rPr lang="en-IN" sz="4000" dirty="0">
                <a:latin typeface="Times New Roman" panose="02020603050405020304" pitchFamily="18" charset="0"/>
                <a:cs typeface="Times New Roman" panose="02020603050405020304" pitchFamily="18" charset="0"/>
              </a:rPr>
              <a:t/>
            </a:r>
            <a:br>
              <a:rPr lang="en-IN" sz="4000" dirty="0">
                <a:latin typeface="Times New Roman" panose="02020603050405020304" pitchFamily="18" charset="0"/>
                <a:cs typeface="Times New Roman" panose="02020603050405020304" pitchFamily="18" charset="0"/>
              </a:rPr>
            </a:br>
            <a:endParaRPr lang="en-IN" sz="4000" dirty="0">
              <a:latin typeface="Times New Roman" panose="02020603050405020304" pitchFamily="18" charset="0"/>
              <a:cs typeface="Times New Roman" panose="02020603050405020304" pitchFamily="18" charset="0"/>
            </a:endParaRPr>
          </a:p>
        </p:txBody>
      </p:sp>
      <p:pic>
        <p:nvPicPr>
          <p:cNvPr id="2050" name="Picture 2" descr="Image result for women and mental health">
            <a:extLst>
              <a:ext uri="{FF2B5EF4-FFF2-40B4-BE49-F238E27FC236}">
                <a16:creationId xmlns="" xmlns:a16="http://schemas.microsoft.com/office/drawing/2014/main" id="{D8E365E5-2589-4727-A454-198CA90F423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26417" y="1459783"/>
            <a:ext cx="7698502" cy="50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192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76A2D5-2E30-49C1-9E49-66FCDF7BB2B4}"/>
              </a:ext>
            </a:extLst>
          </p:cNvPr>
          <p:cNvSpPr>
            <a:spLocks noGrp="1"/>
          </p:cNvSpPr>
          <p:nvPr>
            <p:ph type="title"/>
          </p:nvPr>
        </p:nvSpPr>
        <p:spPr>
          <a:xfrm>
            <a:off x="677334" y="0"/>
            <a:ext cx="8596668" cy="1930400"/>
          </a:xfrm>
        </p:spPr>
        <p:txBody>
          <a:bodyPr>
            <a:noAutofit/>
          </a:bodyPr>
          <a:lstStyle/>
          <a:p>
            <a:r>
              <a:rPr lang="en-IN" sz="4000" b="1" dirty="0">
                <a:latin typeface="Times New Roman" panose="02020603050405020304" pitchFamily="18" charset="0"/>
                <a:cs typeface="Times New Roman" panose="02020603050405020304" pitchFamily="18" charset="0"/>
              </a:rPr>
              <a:t>WOMAN ‑ A LIFE CYCLE OF VULNERABILITIES</a:t>
            </a:r>
            <a:r>
              <a:rPr lang="en-IN" sz="4000" dirty="0">
                <a:latin typeface="Times New Roman" panose="02020603050405020304" pitchFamily="18" charset="0"/>
                <a:cs typeface="Times New Roman" panose="02020603050405020304" pitchFamily="18" charset="0"/>
              </a:rPr>
              <a:t/>
            </a:r>
            <a:br>
              <a:rPr lang="en-IN" sz="4000" dirty="0">
                <a:latin typeface="Times New Roman" panose="02020603050405020304" pitchFamily="18" charset="0"/>
                <a:cs typeface="Times New Roman" panose="02020603050405020304" pitchFamily="18" charset="0"/>
              </a:rPr>
            </a:br>
            <a:endParaRPr lang="en-IN"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DD6343AC-F111-4754-A6FD-F3515FE36DC2}"/>
              </a:ext>
            </a:extLst>
          </p:cNvPr>
          <p:cNvSpPr>
            <a:spLocks noGrp="1"/>
          </p:cNvSpPr>
          <p:nvPr>
            <p:ph idx="1"/>
          </p:nvPr>
        </p:nvSpPr>
        <p:spPr>
          <a:xfrm>
            <a:off x="1" y="1097280"/>
            <a:ext cx="12192000" cy="5760719"/>
          </a:xfrm>
        </p:spPr>
        <p:txBody>
          <a:bodyPr>
            <a:noAutofit/>
          </a:bodyPr>
          <a:lstStyle/>
          <a:p>
            <a:r>
              <a:rPr lang="en-IN" sz="2800" dirty="0">
                <a:latin typeface="Times New Roman" panose="02020603050405020304" pitchFamily="18" charset="0"/>
                <a:cs typeface="Times New Roman" panose="02020603050405020304" pitchFamily="18" charset="0"/>
              </a:rPr>
              <a:t>Wrath of dowry practices, a firm patriarchal family system with the woman having little say, lesser opportunities for education, and employment add to the plight of women. Women’s mental health tends to suffer as they are faced with stressors and are ill‑equipped to cope .</a:t>
            </a:r>
          </a:p>
          <a:p>
            <a:r>
              <a:rPr lang="en-IN" sz="2800" dirty="0">
                <a:latin typeface="Times New Roman" panose="02020603050405020304" pitchFamily="18" charset="0"/>
                <a:cs typeface="Times New Roman" panose="02020603050405020304" pitchFamily="18" charset="0"/>
              </a:rPr>
              <a:t>When a woman becomes mentally ill, services are sought infrequently and late. Rather she is blamed for the illness.</a:t>
            </a:r>
          </a:p>
          <a:p>
            <a:r>
              <a:rPr lang="en-IN" sz="2800" dirty="0">
                <a:latin typeface="Times New Roman" panose="02020603050405020304" pitchFamily="18" charset="0"/>
                <a:cs typeface="Times New Roman" panose="02020603050405020304" pitchFamily="18" charset="0"/>
              </a:rPr>
              <a:t> The mentally ill woman may be socially abandoned by her husband and her own family. Hence, being a “woman” and being “mentally ill” is a dual curse. </a:t>
            </a:r>
          </a:p>
          <a:p>
            <a:r>
              <a:rPr lang="en-IN" sz="2800" dirty="0">
                <a:latin typeface="Times New Roman" panose="02020603050405020304" pitchFamily="18" charset="0"/>
                <a:cs typeface="Times New Roman" panose="02020603050405020304" pitchFamily="18" charset="0"/>
              </a:rPr>
              <a:t>There is distress in married women &gt;married men.</a:t>
            </a:r>
          </a:p>
          <a:p>
            <a:r>
              <a:rPr lang="en-IN" sz="2800" dirty="0">
                <a:latin typeface="Times New Roman" panose="02020603050405020304" pitchFamily="18" charset="0"/>
                <a:cs typeface="Times New Roman" panose="02020603050405020304" pitchFamily="18" charset="0"/>
              </a:rPr>
              <a:t> The birth of a child, abortion or miscarriage, economic stresses, and major career changes are some of the stressful events in married life which are mainly gender specific .</a:t>
            </a:r>
          </a:p>
          <a:p>
            <a:endParaRPr lang="en-IN" sz="2800" dirty="0"/>
          </a:p>
        </p:txBody>
      </p:sp>
    </p:spTree>
    <p:extLst>
      <p:ext uri="{BB962C8B-B14F-4D97-AF65-F5344CB8AC3E}">
        <p14:creationId xmlns:p14="http://schemas.microsoft.com/office/powerpoint/2010/main" val="90956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1226CE-672E-450E-9671-1A6CDA1CB6FD}"/>
              </a:ext>
            </a:extLst>
          </p:cNvPr>
          <p:cNvSpPr>
            <a:spLocks noGrp="1"/>
          </p:cNvSpPr>
          <p:nvPr>
            <p:ph type="title"/>
          </p:nvPr>
        </p:nvSpPr>
        <p:spPr>
          <a:xfrm>
            <a:off x="677334" y="0"/>
            <a:ext cx="8596668" cy="1930400"/>
          </a:xfrm>
        </p:spPr>
        <p:txBody>
          <a:bodyPr>
            <a:normAutofit/>
          </a:bodyPr>
          <a:lstStyle/>
          <a:p>
            <a:r>
              <a:rPr lang="en-IN" sz="4000" b="1" dirty="0">
                <a:latin typeface="Times New Roman" panose="02020603050405020304" pitchFamily="18" charset="0"/>
                <a:cs typeface="Times New Roman" panose="02020603050405020304" pitchFamily="18" charset="0"/>
              </a:rPr>
              <a:t>MENTAL DISORDERS IN WOMEN</a:t>
            </a:r>
            <a:endParaRPr lang="en-IN"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4B1AAD65-B924-409D-9C77-F3F008A691EF}"/>
              </a:ext>
            </a:extLst>
          </p:cNvPr>
          <p:cNvSpPr>
            <a:spLocks noGrp="1"/>
          </p:cNvSpPr>
          <p:nvPr>
            <p:ph idx="1"/>
          </p:nvPr>
        </p:nvSpPr>
        <p:spPr>
          <a:xfrm>
            <a:off x="239151" y="647113"/>
            <a:ext cx="11718387" cy="6527409"/>
          </a:xfrm>
        </p:spPr>
        <p:txBody>
          <a:bodyPr numCol="2">
            <a:noAutofit/>
          </a:bodyPr>
          <a:lstStyle/>
          <a:p>
            <a:pPr marL="0" indent="0">
              <a:buNone/>
            </a:pPr>
            <a:r>
              <a:rPr lang="en-IN" sz="3200" b="1" dirty="0">
                <a:latin typeface="Times New Roman" panose="02020603050405020304" pitchFamily="18" charset="0"/>
                <a:cs typeface="Times New Roman" panose="02020603050405020304" pitchFamily="18" charset="0"/>
              </a:rPr>
              <a:t>Warning Signs:</a:t>
            </a:r>
          </a:p>
          <a:p>
            <a:r>
              <a:rPr lang="en-IN" sz="3200" dirty="0">
                <a:latin typeface="Times New Roman" panose="02020603050405020304" pitchFamily="18" charset="0"/>
                <a:cs typeface="Times New Roman" panose="02020603050405020304" pitchFamily="18" charset="0"/>
              </a:rPr>
              <a:t>Persistent sadness or feelings of hopelessness</a:t>
            </a:r>
          </a:p>
          <a:p>
            <a:pPr lvl="0"/>
            <a:r>
              <a:rPr lang="en-IN" sz="3200" dirty="0">
                <a:latin typeface="Times New Roman" panose="02020603050405020304" pitchFamily="18" charset="0"/>
                <a:cs typeface="Times New Roman" panose="02020603050405020304" pitchFamily="18" charset="0"/>
              </a:rPr>
              <a:t>Misuse of alcohol and/or drugs</a:t>
            </a:r>
          </a:p>
          <a:p>
            <a:pPr lvl="0"/>
            <a:r>
              <a:rPr lang="en-IN" sz="3200" dirty="0">
                <a:latin typeface="Times New Roman" panose="02020603050405020304" pitchFamily="18" charset="0"/>
                <a:cs typeface="Times New Roman" panose="02020603050405020304" pitchFamily="18" charset="0"/>
              </a:rPr>
              <a:t>Dramatic changes in eating or sleeping habits</a:t>
            </a:r>
          </a:p>
          <a:p>
            <a:pPr lvl="0"/>
            <a:r>
              <a:rPr lang="en-IN" sz="3200" dirty="0">
                <a:latin typeface="Times New Roman" panose="02020603050405020304" pitchFamily="18" charset="0"/>
                <a:cs typeface="Times New Roman" panose="02020603050405020304" pitchFamily="18" charset="0"/>
              </a:rPr>
              <a:t>Appetite and/or weight changes</a:t>
            </a:r>
          </a:p>
          <a:p>
            <a:pPr lvl="0"/>
            <a:r>
              <a:rPr lang="en-IN" sz="3200" dirty="0">
                <a:latin typeface="Times New Roman" panose="02020603050405020304" pitchFamily="18" charset="0"/>
                <a:cs typeface="Times New Roman" panose="02020603050405020304" pitchFamily="18" charset="0"/>
              </a:rPr>
              <a:t>Decreased energy or fatigue</a:t>
            </a:r>
          </a:p>
          <a:p>
            <a:pPr lvl="0"/>
            <a:r>
              <a:rPr lang="en-IN" sz="3200" dirty="0">
                <a:latin typeface="Times New Roman" panose="02020603050405020304" pitchFamily="18" charset="0"/>
                <a:cs typeface="Times New Roman" panose="02020603050405020304" pitchFamily="18" charset="0"/>
              </a:rPr>
              <a:t>Excessive fear or worry</a:t>
            </a:r>
          </a:p>
          <a:p>
            <a:pPr lvl="0"/>
            <a:r>
              <a:rPr lang="en-IN" sz="3200" dirty="0">
                <a:latin typeface="Times New Roman" panose="02020603050405020304" pitchFamily="18" charset="0"/>
                <a:cs typeface="Times New Roman" panose="02020603050405020304" pitchFamily="18" charset="0"/>
              </a:rPr>
              <a:t>Hallucinations</a:t>
            </a:r>
          </a:p>
          <a:p>
            <a:pPr lvl="0"/>
            <a:endParaRPr lang="en-IN" sz="3200" dirty="0">
              <a:latin typeface="Times New Roman" panose="02020603050405020304" pitchFamily="18" charset="0"/>
              <a:cs typeface="Times New Roman" panose="02020603050405020304" pitchFamily="18" charset="0"/>
            </a:endParaRPr>
          </a:p>
          <a:p>
            <a:pPr lvl="0"/>
            <a:endParaRPr lang="en-IN" sz="3200" dirty="0">
              <a:latin typeface="Times New Roman" panose="02020603050405020304" pitchFamily="18" charset="0"/>
              <a:cs typeface="Times New Roman" panose="02020603050405020304" pitchFamily="18" charset="0"/>
            </a:endParaRPr>
          </a:p>
          <a:p>
            <a:pPr lvl="0"/>
            <a:r>
              <a:rPr lang="en-IN" sz="3200" dirty="0">
                <a:latin typeface="Times New Roman" panose="02020603050405020304" pitchFamily="18" charset="0"/>
                <a:cs typeface="Times New Roman" panose="02020603050405020304" pitchFamily="18" charset="0"/>
              </a:rPr>
              <a:t>Extremely high and low moods</a:t>
            </a:r>
          </a:p>
          <a:p>
            <a:pPr lvl="0"/>
            <a:r>
              <a:rPr lang="en-IN" sz="3200" dirty="0">
                <a:latin typeface="Times New Roman" panose="02020603050405020304" pitchFamily="18" charset="0"/>
                <a:cs typeface="Times New Roman" panose="02020603050405020304" pitchFamily="18" charset="0"/>
              </a:rPr>
              <a:t>Aches, headaches, or digestive problems without a clear cause</a:t>
            </a:r>
          </a:p>
          <a:p>
            <a:pPr lvl="0"/>
            <a:r>
              <a:rPr lang="en-IN" sz="3200" dirty="0">
                <a:latin typeface="Times New Roman" panose="02020603050405020304" pitchFamily="18" charset="0"/>
                <a:cs typeface="Times New Roman" panose="02020603050405020304" pitchFamily="18" charset="0"/>
              </a:rPr>
              <a:t>Irritability</a:t>
            </a:r>
          </a:p>
          <a:p>
            <a:pPr lvl="0"/>
            <a:r>
              <a:rPr lang="en-IN" sz="3200" dirty="0">
                <a:latin typeface="Times New Roman" panose="02020603050405020304" pitchFamily="18" charset="0"/>
                <a:cs typeface="Times New Roman" panose="02020603050405020304" pitchFamily="18" charset="0"/>
              </a:rPr>
              <a:t>Social withdrawal</a:t>
            </a:r>
          </a:p>
          <a:p>
            <a:pPr lvl="0"/>
            <a:r>
              <a:rPr lang="en-IN" sz="3200" dirty="0">
                <a:latin typeface="Times New Roman" panose="02020603050405020304" pitchFamily="18" charset="0"/>
                <a:cs typeface="Times New Roman" panose="02020603050405020304" pitchFamily="18" charset="0"/>
              </a:rPr>
              <a:t>Suicidal thoughts</a:t>
            </a:r>
          </a:p>
          <a:p>
            <a:endParaRPr lang="en-IN" sz="2800" dirty="0"/>
          </a:p>
        </p:txBody>
      </p:sp>
    </p:spTree>
    <p:extLst>
      <p:ext uri="{BB962C8B-B14F-4D97-AF65-F5344CB8AC3E}">
        <p14:creationId xmlns:p14="http://schemas.microsoft.com/office/powerpoint/2010/main" val="137702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1000"/>
                                        <p:tgtEl>
                                          <p:spTgt spid="3">
                                            <p:txEl>
                                              <p:pRg st="11" end="11"/>
                                            </p:txEl>
                                          </p:spTgt>
                                        </p:tgtEl>
                                      </p:cBhvr>
                                    </p:animEffect>
                                    <p:anim calcmode="lin" valueType="num">
                                      <p:cBhvr>
                                        <p:cTn id="7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2" end="12"/>
                                            </p:txEl>
                                          </p:spTgt>
                                        </p:tgtEl>
                                        <p:attrNameLst>
                                          <p:attrName>style.visibility</p:attrName>
                                        </p:attrNameLst>
                                      </p:cBhvr>
                                      <p:to>
                                        <p:strVal val="visible"/>
                                      </p:to>
                                    </p:set>
                                    <p:animEffect transition="in" filter="fade">
                                      <p:cBhvr>
                                        <p:cTn id="77" dur="1000"/>
                                        <p:tgtEl>
                                          <p:spTgt spid="3">
                                            <p:txEl>
                                              <p:pRg st="12" end="12"/>
                                            </p:txEl>
                                          </p:spTgt>
                                        </p:tgtEl>
                                      </p:cBhvr>
                                    </p:animEffect>
                                    <p:anim calcmode="lin" valueType="num">
                                      <p:cBhvr>
                                        <p:cTn id="7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3" end="13"/>
                                            </p:txEl>
                                          </p:spTgt>
                                        </p:tgtEl>
                                        <p:attrNameLst>
                                          <p:attrName>style.visibility</p:attrName>
                                        </p:attrNameLst>
                                      </p:cBhvr>
                                      <p:to>
                                        <p:strVal val="visible"/>
                                      </p:to>
                                    </p:set>
                                    <p:animEffect transition="in" filter="fade">
                                      <p:cBhvr>
                                        <p:cTn id="84" dur="1000"/>
                                        <p:tgtEl>
                                          <p:spTgt spid="3">
                                            <p:txEl>
                                              <p:pRg st="13" end="13"/>
                                            </p:txEl>
                                          </p:spTgt>
                                        </p:tgtEl>
                                      </p:cBhvr>
                                    </p:animEffect>
                                    <p:anim calcmode="lin" valueType="num">
                                      <p:cBhvr>
                                        <p:cTn id="85"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Effect transition="in" filter="fade">
                                      <p:cBhvr>
                                        <p:cTn id="91" dur="1000"/>
                                        <p:tgtEl>
                                          <p:spTgt spid="3">
                                            <p:txEl>
                                              <p:pRg st="14" end="14"/>
                                            </p:txEl>
                                          </p:spTgt>
                                        </p:tgtEl>
                                      </p:cBhvr>
                                    </p:animEffect>
                                    <p:anim calcmode="lin" valueType="num">
                                      <p:cBhvr>
                                        <p:cTn id="92"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463</TotalTime>
  <Words>2338</Words>
  <Application>Microsoft Office PowerPoint</Application>
  <PresentationFormat>Widescreen</PresentationFormat>
  <Paragraphs>186</Paragraphs>
  <Slides>36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Algerian</vt:lpstr>
      <vt:lpstr>Arial</vt:lpstr>
      <vt:lpstr>Calibri</vt:lpstr>
      <vt:lpstr>Times New Roman</vt:lpstr>
      <vt:lpstr>Trebuchet MS</vt:lpstr>
      <vt:lpstr>Wingdings</vt:lpstr>
      <vt:lpstr>Wingdings 3</vt:lpstr>
      <vt:lpstr>Facet</vt:lpstr>
      <vt:lpstr>WOMEN AND MENTAL HEALTH  </vt:lpstr>
      <vt:lpstr>INTRODUCTION </vt:lpstr>
      <vt:lpstr>Mental Health And Mental Disorder </vt:lpstr>
      <vt:lpstr>(Contd..)</vt:lpstr>
      <vt:lpstr>Sex Differences In Prevalence, Onset And Course Of Disorders </vt:lpstr>
      <vt:lpstr>(Contd.)</vt:lpstr>
      <vt:lpstr>UNDERLYING FACTORS : </vt:lpstr>
      <vt:lpstr>WOMAN ‑ A LIFE CYCLE OF VULNERABILITIES </vt:lpstr>
      <vt:lpstr>MENTAL DISORDERS IN WOMEN</vt:lpstr>
      <vt:lpstr>(Contd).</vt:lpstr>
      <vt:lpstr>WOMEN’S MENTAL HEALTH: THE FACTS (WHO REPORT,2001) </vt:lpstr>
      <vt:lpstr>MENTAL HEALTH INFLUENCES: GENDER DIFFERENCES </vt:lpstr>
      <vt:lpstr>COMMON MENTAL DISORDERS (CMD) </vt:lpstr>
      <vt:lpstr>(Contd.) DEPRESSION</vt:lpstr>
      <vt:lpstr>(Contd.)  ANXIETY AND PHOBIAS</vt:lpstr>
      <vt:lpstr>(Contd.) PTSD</vt:lpstr>
      <vt:lpstr>(Contd.)</vt:lpstr>
      <vt:lpstr>(Contd.)  SUICIDE ATTEMPTS</vt:lpstr>
      <vt:lpstr>(Contd.) Eating Disorders</vt:lpstr>
      <vt:lpstr>MENTAL HEALTH PROBLEMS RELATED TO REPRODUCTIVE PHASES : MENSTRUATION AND PREGNANCY</vt:lpstr>
      <vt:lpstr>(Contd.)</vt:lpstr>
      <vt:lpstr>(Contd.)</vt:lpstr>
      <vt:lpstr>SUBSTANCE USE AMONG WOMEN </vt:lpstr>
      <vt:lpstr>VIOLENCE AND ABUSE AMONG WOMEN </vt:lpstr>
      <vt:lpstr>HEALTH SEEKING BEHAVIOR  </vt:lpstr>
      <vt:lpstr>WOMEN AND MENTAL HEALTH: CARING FOR THEMSELVES  </vt:lpstr>
      <vt:lpstr>WOMEN’S MENTAL HEALTH SERVICES: IN ABROAD </vt:lpstr>
      <vt:lpstr>(Contd.)</vt:lpstr>
      <vt:lpstr>(Contd.)</vt:lpstr>
      <vt:lpstr>SERVICE PROVISION AND UTILIZATION IN INDIA </vt:lpstr>
      <vt:lpstr>IMPLICATIONS NEEDED FOR MENTAL HEALTH POLICIES AND PROGRAMMES IN INDIA </vt:lpstr>
      <vt:lpstr>(Contd.)</vt:lpstr>
      <vt:lpstr>(Contd.)</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AND MENTAL HEALTH</dc:title>
  <dc:creator>dhairya arora</dc:creator>
  <cp:lastModifiedBy>Admin</cp:lastModifiedBy>
  <cp:revision>40</cp:revision>
  <dcterms:created xsi:type="dcterms:W3CDTF">2019-09-14T06:36:27Z</dcterms:created>
  <dcterms:modified xsi:type="dcterms:W3CDTF">2023-11-24T06:57:40Z</dcterms:modified>
</cp:coreProperties>
</file>